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mo" panose="020B0604020202020204" charset="0"/>
      <p:regular r:id="rId11"/>
    </p:embeddedFont>
    <p:embeddedFont>
      <p:font typeface="Bobby Jone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</p:embeddedFont>
    <p:embeddedFont>
      <p:font typeface="Open Sans Bold" panose="020B0806030504020204" charset="0"/>
      <p:regular r:id="rId18"/>
    </p:embeddedFont>
    <p:embeddedFont>
      <p:font typeface="Open Sans Extra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4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8813" y="871299"/>
            <a:ext cx="16832534" cy="8779535"/>
            <a:chOff x="0" y="0"/>
            <a:chExt cx="4433260" cy="2312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3260" cy="2312306"/>
            </a:xfrm>
            <a:custGeom>
              <a:avLst/>
              <a:gdLst/>
              <a:ahLst/>
              <a:cxnLst/>
              <a:rect l="l" t="t" r="r" b="b"/>
              <a:pathLst>
                <a:path w="4433260" h="2312306">
                  <a:moveTo>
                    <a:pt x="17018" y="0"/>
                  </a:moveTo>
                  <a:lnTo>
                    <a:pt x="4416242" y="0"/>
                  </a:lnTo>
                  <a:cubicBezTo>
                    <a:pt x="4420756" y="0"/>
                    <a:pt x="4425084" y="1793"/>
                    <a:pt x="4428276" y="4984"/>
                  </a:cubicBezTo>
                  <a:cubicBezTo>
                    <a:pt x="4431467" y="8176"/>
                    <a:pt x="4433260" y="12504"/>
                    <a:pt x="4433260" y="17018"/>
                  </a:cubicBezTo>
                  <a:lnTo>
                    <a:pt x="4433260" y="2295288"/>
                  </a:lnTo>
                  <a:cubicBezTo>
                    <a:pt x="4433260" y="2299801"/>
                    <a:pt x="4431467" y="2304130"/>
                    <a:pt x="4428276" y="2307321"/>
                  </a:cubicBezTo>
                  <a:cubicBezTo>
                    <a:pt x="4425084" y="2310513"/>
                    <a:pt x="4420756" y="2312306"/>
                    <a:pt x="4416242" y="2312306"/>
                  </a:cubicBezTo>
                  <a:lnTo>
                    <a:pt x="17018" y="2312306"/>
                  </a:lnTo>
                  <a:cubicBezTo>
                    <a:pt x="12504" y="2312306"/>
                    <a:pt x="8176" y="2310513"/>
                    <a:pt x="4984" y="2307321"/>
                  </a:cubicBezTo>
                  <a:cubicBezTo>
                    <a:pt x="1793" y="2304130"/>
                    <a:pt x="0" y="2299801"/>
                    <a:pt x="0" y="2295288"/>
                  </a:cubicBezTo>
                  <a:lnTo>
                    <a:pt x="0" y="17018"/>
                  </a:lnTo>
                  <a:cubicBezTo>
                    <a:pt x="0" y="12504"/>
                    <a:pt x="1793" y="8176"/>
                    <a:pt x="4984" y="4984"/>
                  </a:cubicBezTo>
                  <a:cubicBezTo>
                    <a:pt x="8176" y="1793"/>
                    <a:pt x="12504" y="0"/>
                    <a:pt x="17018" y="0"/>
                  </a:cubicBezTo>
                  <a:close/>
                </a:path>
              </a:pathLst>
            </a:custGeom>
            <a:solidFill>
              <a:srgbClr val="1A1E2D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7733" y="753733"/>
            <a:ext cx="16832534" cy="8779535"/>
            <a:chOff x="0" y="0"/>
            <a:chExt cx="4433260" cy="2312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33260" cy="2312306"/>
            </a:xfrm>
            <a:custGeom>
              <a:avLst/>
              <a:gdLst/>
              <a:ahLst/>
              <a:cxnLst/>
              <a:rect l="l" t="t" r="r" b="b"/>
              <a:pathLst>
                <a:path w="4433260" h="2312306">
                  <a:moveTo>
                    <a:pt x="17018" y="0"/>
                  </a:moveTo>
                  <a:lnTo>
                    <a:pt x="4416242" y="0"/>
                  </a:lnTo>
                  <a:cubicBezTo>
                    <a:pt x="4420756" y="0"/>
                    <a:pt x="4425084" y="1793"/>
                    <a:pt x="4428276" y="4984"/>
                  </a:cubicBezTo>
                  <a:cubicBezTo>
                    <a:pt x="4431467" y="8176"/>
                    <a:pt x="4433260" y="12504"/>
                    <a:pt x="4433260" y="17018"/>
                  </a:cubicBezTo>
                  <a:lnTo>
                    <a:pt x="4433260" y="2295288"/>
                  </a:lnTo>
                  <a:cubicBezTo>
                    <a:pt x="4433260" y="2299801"/>
                    <a:pt x="4431467" y="2304130"/>
                    <a:pt x="4428276" y="2307321"/>
                  </a:cubicBezTo>
                  <a:cubicBezTo>
                    <a:pt x="4425084" y="2310513"/>
                    <a:pt x="4420756" y="2312306"/>
                    <a:pt x="4416242" y="2312306"/>
                  </a:cubicBezTo>
                  <a:lnTo>
                    <a:pt x="17018" y="2312306"/>
                  </a:lnTo>
                  <a:cubicBezTo>
                    <a:pt x="12504" y="2312306"/>
                    <a:pt x="8176" y="2310513"/>
                    <a:pt x="4984" y="2307321"/>
                  </a:cubicBezTo>
                  <a:cubicBezTo>
                    <a:pt x="1793" y="2304130"/>
                    <a:pt x="0" y="2299801"/>
                    <a:pt x="0" y="2295288"/>
                  </a:cubicBezTo>
                  <a:lnTo>
                    <a:pt x="0" y="17018"/>
                  </a:lnTo>
                  <a:cubicBezTo>
                    <a:pt x="0" y="12504"/>
                    <a:pt x="1793" y="8176"/>
                    <a:pt x="4984" y="4984"/>
                  </a:cubicBezTo>
                  <a:cubicBezTo>
                    <a:pt x="8176" y="1793"/>
                    <a:pt x="12504" y="0"/>
                    <a:pt x="17018" y="0"/>
                  </a:cubicBezTo>
                  <a:close/>
                </a:path>
              </a:pathLst>
            </a:custGeom>
            <a:solidFill>
              <a:srgbClr val="FAF2E9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14928544" y="2012579"/>
            <a:ext cx="1295699" cy="1078670"/>
          </a:xfrm>
          <a:custGeom>
            <a:avLst/>
            <a:gdLst/>
            <a:ahLst/>
            <a:cxnLst/>
            <a:rect l="l" t="t" r="r" b="b"/>
            <a:pathLst>
              <a:path w="1295699" h="1078670">
                <a:moveTo>
                  <a:pt x="0" y="0"/>
                </a:moveTo>
                <a:lnTo>
                  <a:pt x="1295699" y="0"/>
                </a:lnTo>
                <a:lnTo>
                  <a:pt x="1295699" y="1078669"/>
                </a:lnTo>
                <a:lnTo>
                  <a:pt x="0" y="1078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9" name="Freeform 9"/>
          <p:cNvSpPr/>
          <p:nvPr/>
        </p:nvSpPr>
        <p:spPr>
          <a:xfrm rot="-5400000">
            <a:off x="7741330" y="7611893"/>
            <a:ext cx="1295699" cy="1078670"/>
          </a:xfrm>
          <a:custGeom>
            <a:avLst/>
            <a:gdLst/>
            <a:ahLst/>
            <a:cxnLst/>
            <a:rect l="l" t="t" r="r" b="b"/>
            <a:pathLst>
              <a:path w="1295699" h="1078670">
                <a:moveTo>
                  <a:pt x="0" y="0"/>
                </a:moveTo>
                <a:lnTo>
                  <a:pt x="1295699" y="0"/>
                </a:lnTo>
                <a:lnTo>
                  <a:pt x="1295699" y="1078669"/>
                </a:lnTo>
                <a:lnTo>
                  <a:pt x="0" y="10786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10" name="TextBox 10"/>
          <p:cNvSpPr txBox="1"/>
          <p:nvPr/>
        </p:nvSpPr>
        <p:spPr>
          <a:xfrm>
            <a:off x="1733996" y="2269754"/>
            <a:ext cx="7410004" cy="379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4"/>
              </a:lnSpc>
            </a:pPr>
            <a:r>
              <a:rPr lang="en-US" sz="10505" dirty="0">
                <a:solidFill>
                  <a:srgbClr val="000000"/>
                </a:solidFill>
                <a:latin typeface="Bobby Jones"/>
              </a:rPr>
              <a:t>SEXUALIDAD, AFECTIVIDAD Y RESPETO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28152" y="6344527"/>
            <a:ext cx="4821693" cy="46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8"/>
              </a:lnSpc>
            </a:pPr>
            <a:r>
              <a:rPr lang="en-US" sz="2720" dirty="0">
                <a:solidFill>
                  <a:srgbClr val="000000"/>
                </a:solidFill>
                <a:latin typeface="Open Sans Bold"/>
              </a:rPr>
              <a:t>CONVIVENCIA ESCOLAR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86497" y="1436008"/>
            <a:ext cx="3705002" cy="576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6"/>
              </a:lnSpc>
            </a:pPr>
            <a:r>
              <a:rPr lang="en-US" sz="3701" dirty="0">
                <a:solidFill>
                  <a:srgbClr val="000000"/>
                </a:solidFill>
                <a:latin typeface="Open Sans"/>
              </a:rPr>
              <a:t>Segundo </a:t>
            </a:r>
            <a:r>
              <a:rPr lang="en-US" sz="3701" dirty="0" err="1">
                <a:solidFill>
                  <a:srgbClr val="000000"/>
                </a:solidFill>
                <a:latin typeface="Open Sans"/>
              </a:rPr>
              <a:t>Ciclo</a:t>
            </a:r>
            <a:endParaRPr lang="en-US" sz="370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9492507" y="1733818"/>
            <a:ext cx="2769389" cy="5769560"/>
          </a:xfrm>
          <a:custGeom>
            <a:avLst/>
            <a:gdLst/>
            <a:ahLst/>
            <a:cxnLst/>
            <a:rect l="l" t="t" r="r" b="b"/>
            <a:pathLst>
              <a:path w="2769389" h="5769560">
                <a:moveTo>
                  <a:pt x="0" y="0"/>
                </a:moveTo>
                <a:lnTo>
                  <a:pt x="2769388" y="0"/>
                </a:lnTo>
                <a:lnTo>
                  <a:pt x="2769388" y="5769560"/>
                </a:lnTo>
                <a:lnTo>
                  <a:pt x="0" y="5769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4" name="Freeform 14"/>
          <p:cNvSpPr/>
          <p:nvPr/>
        </p:nvSpPr>
        <p:spPr>
          <a:xfrm>
            <a:off x="13860327" y="4037966"/>
            <a:ext cx="2363916" cy="5509127"/>
          </a:xfrm>
          <a:custGeom>
            <a:avLst/>
            <a:gdLst/>
            <a:ahLst/>
            <a:cxnLst/>
            <a:rect l="l" t="t" r="r" b="b"/>
            <a:pathLst>
              <a:path w="2363916" h="5509127">
                <a:moveTo>
                  <a:pt x="0" y="0"/>
                </a:moveTo>
                <a:lnTo>
                  <a:pt x="2363916" y="0"/>
                </a:lnTo>
                <a:lnTo>
                  <a:pt x="2363916" y="5509127"/>
                </a:lnTo>
                <a:lnTo>
                  <a:pt x="0" y="5509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8813" y="871299"/>
            <a:ext cx="16832534" cy="8779535"/>
            <a:chOff x="0" y="0"/>
            <a:chExt cx="4433260" cy="2312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3260" cy="2312306"/>
            </a:xfrm>
            <a:custGeom>
              <a:avLst/>
              <a:gdLst/>
              <a:ahLst/>
              <a:cxnLst/>
              <a:rect l="l" t="t" r="r" b="b"/>
              <a:pathLst>
                <a:path w="4433260" h="2312306">
                  <a:moveTo>
                    <a:pt x="17018" y="0"/>
                  </a:moveTo>
                  <a:lnTo>
                    <a:pt x="4416242" y="0"/>
                  </a:lnTo>
                  <a:cubicBezTo>
                    <a:pt x="4420756" y="0"/>
                    <a:pt x="4425084" y="1793"/>
                    <a:pt x="4428276" y="4984"/>
                  </a:cubicBezTo>
                  <a:cubicBezTo>
                    <a:pt x="4431467" y="8176"/>
                    <a:pt x="4433260" y="12504"/>
                    <a:pt x="4433260" y="17018"/>
                  </a:cubicBezTo>
                  <a:lnTo>
                    <a:pt x="4433260" y="2295288"/>
                  </a:lnTo>
                  <a:cubicBezTo>
                    <a:pt x="4433260" y="2299801"/>
                    <a:pt x="4431467" y="2304130"/>
                    <a:pt x="4428276" y="2307321"/>
                  </a:cubicBezTo>
                  <a:cubicBezTo>
                    <a:pt x="4425084" y="2310513"/>
                    <a:pt x="4420756" y="2312306"/>
                    <a:pt x="4416242" y="2312306"/>
                  </a:cubicBezTo>
                  <a:lnTo>
                    <a:pt x="17018" y="2312306"/>
                  </a:lnTo>
                  <a:cubicBezTo>
                    <a:pt x="12504" y="2312306"/>
                    <a:pt x="8176" y="2310513"/>
                    <a:pt x="4984" y="2307321"/>
                  </a:cubicBezTo>
                  <a:cubicBezTo>
                    <a:pt x="1793" y="2304130"/>
                    <a:pt x="0" y="2299801"/>
                    <a:pt x="0" y="2295288"/>
                  </a:cubicBezTo>
                  <a:lnTo>
                    <a:pt x="0" y="17018"/>
                  </a:lnTo>
                  <a:cubicBezTo>
                    <a:pt x="0" y="12504"/>
                    <a:pt x="1793" y="8176"/>
                    <a:pt x="4984" y="4984"/>
                  </a:cubicBezTo>
                  <a:cubicBezTo>
                    <a:pt x="8176" y="1793"/>
                    <a:pt x="12504" y="0"/>
                    <a:pt x="17018" y="0"/>
                  </a:cubicBezTo>
                  <a:close/>
                </a:path>
              </a:pathLst>
            </a:custGeom>
            <a:solidFill>
              <a:srgbClr val="1A1E2D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39353" y="478765"/>
            <a:ext cx="17015971" cy="8779535"/>
            <a:chOff x="0" y="0"/>
            <a:chExt cx="4481572" cy="2312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1573" cy="2312306"/>
            </a:xfrm>
            <a:custGeom>
              <a:avLst/>
              <a:gdLst/>
              <a:ahLst/>
              <a:cxnLst/>
              <a:rect l="l" t="t" r="r" b="b"/>
              <a:pathLst>
                <a:path w="4481573" h="2312306">
                  <a:moveTo>
                    <a:pt x="16834" y="0"/>
                  </a:moveTo>
                  <a:lnTo>
                    <a:pt x="4464738" y="0"/>
                  </a:lnTo>
                  <a:cubicBezTo>
                    <a:pt x="4474035" y="0"/>
                    <a:pt x="4481573" y="7537"/>
                    <a:pt x="4481573" y="16834"/>
                  </a:cubicBezTo>
                  <a:lnTo>
                    <a:pt x="4481573" y="2295471"/>
                  </a:lnTo>
                  <a:cubicBezTo>
                    <a:pt x="4481573" y="2304769"/>
                    <a:pt x="4474035" y="2312306"/>
                    <a:pt x="4464738" y="2312306"/>
                  </a:cubicBezTo>
                  <a:lnTo>
                    <a:pt x="16834" y="2312306"/>
                  </a:lnTo>
                  <a:cubicBezTo>
                    <a:pt x="12370" y="2312306"/>
                    <a:pt x="8088" y="2310532"/>
                    <a:pt x="4931" y="2307375"/>
                  </a:cubicBezTo>
                  <a:cubicBezTo>
                    <a:pt x="1774" y="2304218"/>
                    <a:pt x="0" y="2299936"/>
                    <a:pt x="0" y="2295471"/>
                  </a:cubicBezTo>
                  <a:lnTo>
                    <a:pt x="0" y="16834"/>
                  </a:lnTo>
                  <a:cubicBezTo>
                    <a:pt x="0" y="7537"/>
                    <a:pt x="7537" y="0"/>
                    <a:pt x="16834" y="0"/>
                  </a:cubicBezTo>
                  <a:close/>
                </a:path>
              </a:pathLst>
            </a:custGeom>
            <a:solidFill>
              <a:srgbClr val="FAF2E9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4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379625" y="1926590"/>
            <a:ext cx="6542884" cy="7121507"/>
          </a:xfrm>
          <a:custGeom>
            <a:avLst/>
            <a:gdLst/>
            <a:ahLst/>
            <a:cxnLst/>
            <a:rect l="l" t="t" r="r" b="b"/>
            <a:pathLst>
              <a:path w="6542884" h="7121507">
                <a:moveTo>
                  <a:pt x="0" y="0"/>
                </a:moveTo>
                <a:lnTo>
                  <a:pt x="6542884" y="0"/>
                </a:lnTo>
                <a:lnTo>
                  <a:pt x="6542884" y="7121506"/>
                </a:lnTo>
                <a:lnTo>
                  <a:pt x="0" y="7121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1444067" y="895350"/>
            <a:ext cx="15815233" cy="103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60"/>
              </a:lnSpc>
            </a:pPr>
            <a:r>
              <a:rPr lang="en-US" sz="5900">
                <a:solidFill>
                  <a:srgbClr val="000000"/>
                </a:solidFill>
                <a:latin typeface="Bobby Jones"/>
              </a:rPr>
              <a:t>¿POR QUÉ HABLAR DE SEXUALIDAD CON MI HIJO-HIJA?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03598" y="2144385"/>
            <a:ext cx="7743740" cy="6716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Arimo"/>
              </a:rPr>
              <a:t>Porque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es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importante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la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compañia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los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padres/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madres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el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proceso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maduración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y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construcción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su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singularidad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donde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la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sexualualidad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tiene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una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función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fundamental... es un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acompañamiento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que se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crea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propósito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cada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niño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/a y de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cada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situación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, es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por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ello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que un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buen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modo para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comenzar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esta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conversación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es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preguntándoles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¿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qué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saben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y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qué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preguntas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tienen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al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respecto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del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tema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?.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8813" y="871299"/>
            <a:ext cx="16832534" cy="8779535"/>
            <a:chOff x="0" y="0"/>
            <a:chExt cx="4433260" cy="2312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3260" cy="2312306"/>
            </a:xfrm>
            <a:custGeom>
              <a:avLst/>
              <a:gdLst/>
              <a:ahLst/>
              <a:cxnLst/>
              <a:rect l="l" t="t" r="r" b="b"/>
              <a:pathLst>
                <a:path w="4433260" h="2312306">
                  <a:moveTo>
                    <a:pt x="17018" y="0"/>
                  </a:moveTo>
                  <a:lnTo>
                    <a:pt x="4416242" y="0"/>
                  </a:lnTo>
                  <a:cubicBezTo>
                    <a:pt x="4420756" y="0"/>
                    <a:pt x="4425084" y="1793"/>
                    <a:pt x="4428276" y="4984"/>
                  </a:cubicBezTo>
                  <a:cubicBezTo>
                    <a:pt x="4431467" y="8176"/>
                    <a:pt x="4433260" y="12504"/>
                    <a:pt x="4433260" y="17018"/>
                  </a:cubicBezTo>
                  <a:lnTo>
                    <a:pt x="4433260" y="2295288"/>
                  </a:lnTo>
                  <a:cubicBezTo>
                    <a:pt x="4433260" y="2299801"/>
                    <a:pt x="4431467" y="2304130"/>
                    <a:pt x="4428276" y="2307321"/>
                  </a:cubicBezTo>
                  <a:cubicBezTo>
                    <a:pt x="4425084" y="2310513"/>
                    <a:pt x="4420756" y="2312306"/>
                    <a:pt x="4416242" y="2312306"/>
                  </a:cubicBezTo>
                  <a:lnTo>
                    <a:pt x="17018" y="2312306"/>
                  </a:lnTo>
                  <a:cubicBezTo>
                    <a:pt x="12504" y="2312306"/>
                    <a:pt x="8176" y="2310513"/>
                    <a:pt x="4984" y="2307321"/>
                  </a:cubicBezTo>
                  <a:cubicBezTo>
                    <a:pt x="1793" y="2304130"/>
                    <a:pt x="0" y="2299801"/>
                    <a:pt x="0" y="2295288"/>
                  </a:cubicBezTo>
                  <a:lnTo>
                    <a:pt x="0" y="17018"/>
                  </a:lnTo>
                  <a:cubicBezTo>
                    <a:pt x="0" y="12504"/>
                    <a:pt x="1793" y="8176"/>
                    <a:pt x="4984" y="4984"/>
                  </a:cubicBezTo>
                  <a:cubicBezTo>
                    <a:pt x="8176" y="1793"/>
                    <a:pt x="12504" y="0"/>
                    <a:pt x="17018" y="0"/>
                  </a:cubicBezTo>
                  <a:close/>
                </a:path>
              </a:pathLst>
            </a:custGeom>
            <a:solidFill>
              <a:srgbClr val="1A1E2D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3698" y="478765"/>
            <a:ext cx="17015971" cy="8779535"/>
            <a:chOff x="0" y="0"/>
            <a:chExt cx="4481572" cy="2312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1573" cy="2312306"/>
            </a:xfrm>
            <a:custGeom>
              <a:avLst/>
              <a:gdLst/>
              <a:ahLst/>
              <a:cxnLst/>
              <a:rect l="l" t="t" r="r" b="b"/>
              <a:pathLst>
                <a:path w="4481573" h="2312306">
                  <a:moveTo>
                    <a:pt x="16834" y="0"/>
                  </a:moveTo>
                  <a:lnTo>
                    <a:pt x="4464738" y="0"/>
                  </a:lnTo>
                  <a:cubicBezTo>
                    <a:pt x="4474035" y="0"/>
                    <a:pt x="4481573" y="7537"/>
                    <a:pt x="4481573" y="16834"/>
                  </a:cubicBezTo>
                  <a:lnTo>
                    <a:pt x="4481573" y="2295471"/>
                  </a:lnTo>
                  <a:cubicBezTo>
                    <a:pt x="4481573" y="2304769"/>
                    <a:pt x="4474035" y="2312306"/>
                    <a:pt x="4464738" y="2312306"/>
                  </a:cubicBezTo>
                  <a:lnTo>
                    <a:pt x="16834" y="2312306"/>
                  </a:lnTo>
                  <a:cubicBezTo>
                    <a:pt x="12370" y="2312306"/>
                    <a:pt x="8088" y="2310532"/>
                    <a:pt x="4931" y="2307375"/>
                  </a:cubicBezTo>
                  <a:cubicBezTo>
                    <a:pt x="1774" y="2304218"/>
                    <a:pt x="0" y="2299936"/>
                    <a:pt x="0" y="2295471"/>
                  </a:cubicBezTo>
                  <a:lnTo>
                    <a:pt x="0" y="16834"/>
                  </a:lnTo>
                  <a:cubicBezTo>
                    <a:pt x="0" y="7537"/>
                    <a:pt x="7537" y="0"/>
                    <a:pt x="16834" y="0"/>
                  </a:cubicBezTo>
                  <a:close/>
                </a:path>
              </a:pathLst>
            </a:custGeom>
            <a:solidFill>
              <a:srgbClr val="FAF2E9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4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4067" y="2058034"/>
            <a:ext cx="9876590" cy="7332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Arimo"/>
              </a:rPr>
              <a:t>Al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hablar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sexualidad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, se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estará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hablando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salud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física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y mental, se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fomentará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la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autoestima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y la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autonomía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, la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igualdad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de derechos y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oportunidades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entre hombres y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mujeres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y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el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respeto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a las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diferentes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orientaciones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sexuales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relaciones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igualitarias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la pareja,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violencia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género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sobre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el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conocimiento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del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cuerpo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, de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consentimiento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, de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sexualidad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responsable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sobre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el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análisis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los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mensajes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que se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nos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transmiten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desde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los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medios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comunicación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, la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expresión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de lo sexual,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mitos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sobre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género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y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sexualidad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, y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prevención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abuso</a:t>
            </a:r>
            <a:endParaRPr lang="en-US" sz="3399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44067" y="737949"/>
            <a:ext cx="15815233" cy="103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60"/>
              </a:lnSpc>
            </a:pPr>
            <a:r>
              <a:rPr lang="en-US" sz="5900">
                <a:solidFill>
                  <a:srgbClr val="000000"/>
                </a:solidFill>
                <a:latin typeface="Bobby Jones"/>
              </a:rPr>
              <a:t>¿POR QUÉ HABLAR DE SEXUALIDAD CON MI HIJO-HIJA?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296897" y="2143759"/>
            <a:ext cx="2614290" cy="5045121"/>
          </a:xfrm>
          <a:custGeom>
            <a:avLst/>
            <a:gdLst/>
            <a:ahLst/>
            <a:cxnLst/>
            <a:rect l="l" t="t" r="r" b="b"/>
            <a:pathLst>
              <a:path w="2614290" h="5045121">
                <a:moveTo>
                  <a:pt x="0" y="0"/>
                </a:moveTo>
                <a:lnTo>
                  <a:pt x="2614290" y="0"/>
                </a:lnTo>
                <a:lnTo>
                  <a:pt x="2614290" y="5045121"/>
                </a:lnTo>
                <a:lnTo>
                  <a:pt x="0" y="50451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>
            <a:off x="15162768" y="3406722"/>
            <a:ext cx="1660327" cy="5501083"/>
          </a:xfrm>
          <a:custGeom>
            <a:avLst/>
            <a:gdLst/>
            <a:ahLst/>
            <a:cxnLst/>
            <a:rect l="l" t="t" r="r" b="b"/>
            <a:pathLst>
              <a:path w="1660327" h="5501083">
                <a:moveTo>
                  <a:pt x="0" y="0"/>
                </a:moveTo>
                <a:lnTo>
                  <a:pt x="1660327" y="0"/>
                </a:lnTo>
                <a:lnTo>
                  <a:pt x="1660327" y="5501084"/>
                </a:lnTo>
                <a:lnTo>
                  <a:pt x="0" y="5501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8813" y="871299"/>
            <a:ext cx="16832534" cy="8779535"/>
            <a:chOff x="0" y="0"/>
            <a:chExt cx="4433260" cy="2312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3260" cy="2312306"/>
            </a:xfrm>
            <a:custGeom>
              <a:avLst/>
              <a:gdLst/>
              <a:ahLst/>
              <a:cxnLst/>
              <a:rect l="l" t="t" r="r" b="b"/>
              <a:pathLst>
                <a:path w="4433260" h="2312306">
                  <a:moveTo>
                    <a:pt x="17018" y="0"/>
                  </a:moveTo>
                  <a:lnTo>
                    <a:pt x="4416242" y="0"/>
                  </a:lnTo>
                  <a:cubicBezTo>
                    <a:pt x="4420756" y="0"/>
                    <a:pt x="4425084" y="1793"/>
                    <a:pt x="4428276" y="4984"/>
                  </a:cubicBezTo>
                  <a:cubicBezTo>
                    <a:pt x="4431467" y="8176"/>
                    <a:pt x="4433260" y="12504"/>
                    <a:pt x="4433260" y="17018"/>
                  </a:cubicBezTo>
                  <a:lnTo>
                    <a:pt x="4433260" y="2295288"/>
                  </a:lnTo>
                  <a:cubicBezTo>
                    <a:pt x="4433260" y="2299801"/>
                    <a:pt x="4431467" y="2304130"/>
                    <a:pt x="4428276" y="2307321"/>
                  </a:cubicBezTo>
                  <a:cubicBezTo>
                    <a:pt x="4425084" y="2310513"/>
                    <a:pt x="4420756" y="2312306"/>
                    <a:pt x="4416242" y="2312306"/>
                  </a:cubicBezTo>
                  <a:lnTo>
                    <a:pt x="17018" y="2312306"/>
                  </a:lnTo>
                  <a:cubicBezTo>
                    <a:pt x="12504" y="2312306"/>
                    <a:pt x="8176" y="2310513"/>
                    <a:pt x="4984" y="2307321"/>
                  </a:cubicBezTo>
                  <a:cubicBezTo>
                    <a:pt x="1793" y="2304130"/>
                    <a:pt x="0" y="2299801"/>
                    <a:pt x="0" y="2295288"/>
                  </a:cubicBezTo>
                  <a:lnTo>
                    <a:pt x="0" y="17018"/>
                  </a:lnTo>
                  <a:cubicBezTo>
                    <a:pt x="0" y="12504"/>
                    <a:pt x="1793" y="8176"/>
                    <a:pt x="4984" y="4984"/>
                  </a:cubicBezTo>
                  <a:cubicBezTo>
                    <a:pt x="8176" y="1793"/>
                    <a:pt x="12504" y="0"/>
                    <a:pt x="17018" y="0"/>
                  </a:cubicBezTo>
                  <a:close/>
                </a:path>
              </a:pathLst>
            </a:custGeom>
            <a:solidFill>
              <a:srgbClr val="1A1E2D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98273" y="478765"/>
            <a:ext cx="16691455" cy="8779535"/>
            <a:chOff x="0" y="0"/>
            <a:chExt cx="4396103" cy="2312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96103" cy="2312306"/>
            </a:xfrm>
            <a:custGeom>
              <a:avLst/>
              <a:gdLst/>
              <a:ahLst/>
              <a:cxnLst/>
              <a:rect l="l" t="t" r="r" b="b"/>
              <a:pathLst>
                <a:path w="4396103" h="2312306">
                  <a:moveTo>
                    <a:pt x="17162" y="0"/>
                  </a:moveTo>
                  <a:lnTo>
                    <a:pt x="4378942" y="0"/>
                  </a:lnTo>
                  <a:cubicBezTo>
                    <a:pt x="4383493" y="0"/>
                    <a:pt x="4387859" y="1808"/>
                    <a:pt x="4391077" y="5026"/>
                  </a:cubicBezTo>
                  <a:cubicBezTo>
                    <a:pt x="4394295" y="8245"/>
                    <a:pt x="4396103" y="12610"/>
                    <a:pt x="4396103" y="17162"/>
                  </a:cubicBezTo>
                  <a:lnTo>
                    <a:pt x="4396103" y="2295144"/>
                  </a:lnTo>
                  <a:cubicBezTo>
                    <a:pt x="4396103" y="2304622"/>
                    <a:pt x="4388420" y="2312306"/>
                    <a:pt x="4378942" y="2312306"/>
                  </a:cubicBezTo>
                  <a:lnTo>
                    <a:pt x="17162" y="2312306"/>
                  </a:lnTo>
                  <a:cubicBezTo>
                    <a:pt x="7683" y="2312306"/>
                    <a:pt x="0" y="2304622"/>
                    <a:pt x="0" y="2295144"/>
                  </a:cubicBezTo>
                  <a:lnTo>
                    <a:pt x="0" y="17162"/>
                  </a:lnTo>
                  <a:cubicBezTo>
                    <a:pt x="0" y="7683"/>
                    <a:pt x="7683" y="0"/>
                    <a:pt x="17162" y="0"/>
                  </a:cubicBezTo>
                  <a:close/>
                </a:path>
              </a:pathLst>
            </a:custGeom>
            <a:solidFill>
              <a:srgbClr val="FAF2E9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4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4067" y="737949"/>
            <a:ext cx="9857535" cy="103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60"/>
              </a:lnSpc>
            </a:pPr>
            <a:r>
              <a:rPr lang="en-US" sz="5900">
                <a:solidFill>
                  <a:srgbClr val="000000"/>
                </a:solidFill>
                <a:latin typeface="Bobby Jones"/>
              </a:rPr>
              <a:t>¿QUÉ ES LA SEXUALIDAD?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6383" y="1898031"/>
            <a:ext cx="15815233" cy="4159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4"/>
              </a:lnSpc>
            </a:pPr>
            <a:r>
              <a:rPr lang="en-US" sz="2903" dirty="0">
                <a:solidFill>
                  <a:srgbClr val="000000"/>
                </a:solidFill>
                <a:latin typeface="Arimo"/>
              </a:rPr>
              <a:t>"La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sexualidad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es un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aspecto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central del ser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humano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presente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a lo largo de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su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vida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Abarca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al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sexo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las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identidades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y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los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papeles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género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el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erotismo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el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placer, la intimidad, la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reproducción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y la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orientación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sexual. Se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vivencia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y se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expresa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través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pensamientos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fantasías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deseos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creencias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actitudes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valores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conductas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prácticas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papeles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y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relaciones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interpersonales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. La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sexualidad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puede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incluir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todas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estas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dimensiones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no obstante, no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todas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ellas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se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vivencian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o se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expresan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siempre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. La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sexualidad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está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influída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por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la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interacción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factores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biológicos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psicológicos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sociales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económicos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políticos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culturales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éticos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legales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históricos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religiosos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 y </a:t>
            </a:r>
            <a:r>
              <a:rPr lang="en-US" sz="2903" dirty="0" err="1">
                <a:solidFill>
                  <a:srgbClr val="000000"/>
                </a:solidFill>
                <a:latin typeface="Arimo"/>
              </a:rPr>
              <a:t>espirituales</a:t>
            </a:r>
            <a:r>
              <a:rPr lang="en-US" sz="2903" dirty="0">
                <a:solidFill>
                  <a:srgbClr val="000000"/>
                </a:solidFill>
                <a:latin typeface="Arimo"/>
              </a:rPr>
              <a:t>" (OMS, 2006)</a:t>
            </a:r>
          </a:p>
        </p:txBody>
      </p:sp>
      <p:sp>
        <p:nvSpPr>
          <p:cNvPr id="10" name="Freeform 10"/>
          <p:cNvSpPr/>
          <p:nvPr/>
        </p:nvSpPr>
        <p:spPr>
          <a:xfrm>
            <a:off x="3431570" y="6201282"/>
            <a:ext cx="2026773" cy="3057018"/>
          </a:xfrm>
          <a:custGeom>
            <a:avLst/>
            <a:gdLst/>
            <a:ahLst/>
            <a:cxnLst/>
            <a:rect l="l" t="t" r="r" b="b"/>
            <a:pathLst>
              <a:path w="2026773" h="3057018">
                <a:moveTo>
                  <a:pt x="0" y="0"/>
                </a:moveTo>
                <a:lnTo>
                  <a:pt x="2026772" y="0"/>
                </a:lnTo>
                <a:lnTo>
                  <a:pt x="2026772" y="3057018"/>
                </a:lnTo>
                <a:lnTo>
                  <a:pt x="0" y="3057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18350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>
            <a:off x="7497468" y="6201282"/>
            <a:ext cx="2095896" cy="3057018"/>
          </a:xfrm>
          <a:custGeom>
            <a:avLst/>
            <a:gdLst/>
            <a:ahLst/>
            <a:cxnLst/>
            <a:rect l="l" t="t" r="r" b="b"/>
            <a:pathLst>
              <a:path w="2095896" h="3057018">
                <a:moveTo>
                  <a:pt x="0" y="0"/>
                </a:moveTo>
                <a:lnTo>
                  <a:pt x="2095896" y="0"/>
                </a:lnTo>
                <a:lnTo>
                  <a:pt x="2095896" y="3057018"/>
                </a:lnTo>
                <a:lnTo>
                  <a:pt x="0" y="3057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3239" b="-109341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2" name="Freeform 12"/>
          <p:cNvSpPr/>
          <p:nvPr/>
        </p:nvSpPr>
        <p:spPr>
          <a:xfrm>
            <a:off x="12647421" y="6201282"/>
            <a:ext cx="2958526" cy="2939452"/>
          </a:xfrm>
          <a:custGeom>
            <a:avLst/>
            <a:gdLst/>
            <a:ahLst/>
            <a:cxnLst/>
            <a:rect l="l" t="t" r="r" b="b"/>
            <a:pathLst>
              <a:path w="2958526" h="2939452">
                <a:moveTo>
                  <a:pt x="0" y="0"/>
                </a:moveTo>
                <a:lnTo>
                  <a:pt x="2958526" y="0"/>
                </a:lnTo>
                <a:lnTo>
                  <a:pt x="2958526" y="2939451"/>
                </a:lnTo>
                <a:lnTo>
                  <a:pt x="0" y="29394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16" b="-128072"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8813" y="871299"/>
            <a:ext cx="16832534" cy="8779535"/>
            <a:chOff x="0" y="0"/>
            <a:chExt cx="4433260" cy="2312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3260" cy="2312306"/>
            </a:xfrm>
            <a:custGeom>
              <a:avLst/>
              <a:gdLst/>
              <a:ahLst/>
              <a:cxnLst/>
              <a:rect l="l" t="t" r="r" b="b"/>
              <a:pathLst>
                <a:path w="4433260" h="2312306">
                  <a:moveTo>
                    <a:pt x="17018" y="0"/>
                  </a:moveTo>
                  <a:lnTo>
                    <a:pt x="4416242" y="0"/>
                  </a:lnTo>
                  <a:cubicBezTo>
                    <a:pt x="4420756" y="0"/>
                    <a:pt x="4425084" y="1793"/>
                    <a:pt x="4428276" y="4984"/>
                  </a:cubicBezTo>
                  <a:cubicBezTo>
                    <a:pt x="4431467" y="8176"/>
                    <a:pt x="4433260" y="12504"/>
                    <a:pt x="4433260" y="17018"/>
                  </a:cubicBezTo>
                  <a:lnTo>
                    <a:pt x="4433260" y="2295288"/>
                  </a:lnTo>
                  <a:cubicBezTo>
                    <a:pt x="4433260" y="2299801"/>
                    <a:pt x="4431467" y="2304130"/>
                    <a:pt x="4428276" y="2307321"/>
                  </a:cubicBezTo>
                  <a:cubicBezTo>
                    <a:pt x="4425084" y="2310513"/>
                    <a:pt x="4420756" y="2312306"/>
                    <a:pt x="4416242" y="2312306"/>
                  </a:cubicBezTo>
                  <a:lnTo>
                    <a:pt x="17018" y="2312306"/>
                  </a:lnTo>
                  <a:cubicBezTo>
                    <a:pt x="12504" y="2312306"/>
                    <a:pt x="8176" y="2310513"/>
                    <a:pt x="4984" y="2307321"/>
                  </a:cubicBezTo>
                  <a:cubicBezTo>
                    <a:pt x="1793" y="2304130"/>
                    <a:pt x="0" y="2299801"/>
                    <a:pt x="0" y="2295288"/>
                  </a:cubicBezTo>
                  <a:lnTo>
                    <a:pt x="0" y="17018"/>
                  </a:lnTo>
                  <a:cubicBezTo>
                    <a:pt x="0" y="12504"/>
                    <a:pt x="1793" y="8176"/>
                    <a:pt x="4984" y="4984"/>
                  </a:cubicBezTo>
                  <a:cubicBezTo>
                    <a:pt x="8176" y="1793"/>
                    <a:pt x="12504" y="0"/>
                    <a:pt x="17018" y="0"/>
                  </a:cubicBezTo>
                  <a:close/>
                </a:path>
              </a:pathLst>
            </a:custGeom>
            <a:solidFill>
              <a:srgbClr val="1A1E2D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98273" y="478765"/>
            <a:ext cx="16691455" cy="8779535"/>
            <a:chOff x="0" y="0"/>
            <a:chExt cx="4396103" cy="2312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96103" cy="2312306"/>
            </a:xfrm>
            <a:custGeom>
              <a:avLst/>
              <a:gdLst/>
              <a:ahLst/>
              <a:cxnLst/>
              <a:rect l="l" t="t" r="r" b="b"/>
              <a:pathLst>
                <a:path w="4396103" h="2312306">
                  <a:moveTo>
                    <a:pt x="17162" y="0"/>
                  </a:moveTo>
                  <a:lnTo>
                    <a:pt x="4378942" y="0"/>
                  </a:lnTo>
                  <a:cubicBezTo>
                    <a:pt x="4383493" y="0"/>
                    <a:pt x="4387859" y="1808"/>
                    <a:pt x="4391077" y="5026"/>
                  </a:cubicBezTo>
                  <a:cubicBezTo>
                    <a:pt x="4394295" y="8245"/>
                    <a:pt x="4396103" y="12610"/>
                    <a:pt x="4396103" y="17162"/>
                  </a:cubicBezTo>
                  <a:lnTo>
                    <a:pt x="4396103" y="2295144"/>
                  </a:lnTo>
                  <a:cubicBezTo>
                    <a:pt x="4396103" y="2304622"/>
                    <a:pt x="4388420" y="2312306"/>
                    <a:pt x="4378942" y="2312306"/>
                  </a:cubicBezTo>
                  <a:lnTo>
                    <a:pt x="17162" y="2312306"/>
                  </a:lnTo>
                  <a:cubicBezTo>
                    <a:pt x="7683" y="2312306"/>
                    <a:pt x="0" y="2304622"/>
                    <a:pt x="0" y="2295144"/>
                  </a:cubicBezTo>
                  <a:lnTo>
                    <a:pt x="0" y="17162"/>
                  </a:lnTo>
                  <a:cubicBezTo>
                    <a:pt x="0" y="7683"/>
                    <a:pt x="7683" y="0"/>
                    <a:pt x="17162" y="0"/>
                  </a:cubicBezTo>
                  <a:close/>
                </a:path>
              </a:pathLst>
            </a:custGeom>
            <a:solidFill>
              <a:srgbClr val="FAF2E9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447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37221" y="1945233"/>
            <a:ext cx="5015677" cy="74306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80059" y="1859508"/>
            <a:ext cx="9177024" cy="9142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16"/>
              </a:lnSpc>
              <a:spcBef>
                <a:spcPct val="0"/>
              </a:spcBef>
            </a:pPr>
            <a:r>
              <a:rPr lang="en-US" sz="3440" dirty="0" err="1">
                <a:solidFill>
                  <a:srgbClr val="000000"/>
                </a:solidFill>
                <a:latin typeface="Arimo"/>
              </a:rPr>
              <a:t>Algunas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emociones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o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sentimientos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son: amor,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cariño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atracción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enojo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, tristeza,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preocupación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, etc. Las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cuales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toman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fuerzas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los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comportamientos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los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adolescentes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porque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se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preguntan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por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el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lugar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que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ocupan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para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otros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si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son </a:t>
            </a:r>
            <a:r>
              <a:rPr lang="en-US" sz="3440" dirty="0" err="1">
                <a:solidFill>
                  <a:srgbClr val="000000"/>
                </a:solidFill>
                <a:latin typeface="Arimo"/>
              </a:rPr>
              <a:t>importantes</a:t>
            </a:r>
            <a:r>
              <a:rPr lang="en-US" sz="3440" dirty="0">
                <a:solidFill>
                  <a:srgbClr val="000000"/>
                </a:solidFill>
                <a:latin typeface="Arimo"/>
              </a:rPr>
              <a:t> o no. Es por ello la preocupación por cómo son vistos, si son incluídos y considerados en los grupos de amistad, la preocupación por su estética, sus expresiones de afecto, formación de intimidad e independencia.</a:t>
            </a:r>
          </a:p>
          <a:p>
            <a:pPr algn="just">
              <a:lnSpc>
                <a:spcPts val="4816"/>
              </a:lnSpc>
              <a:spcBef>
                <a:spcPct val="0"/>
              </a:spcBef>
            </a:pPr>
            <a:endParaRPr lang="en-US" sz="3440" dirty="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4816"/>
              </a:lnSpc>
              <a:spcBef>
                <a:spcPct val="0"/>
              </a:spcBef>
            </a:pPr>
            <a:endParaRPr lang="en-US" sz="3440" dirty="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4816"/>
              </a:lnSpc>
              <a:spcBef>
                <a:spcPct val="0"/>
              </a:spcBef>
            </a:pPr>
            <a:endParaRPr lang="en-US" sz="3440" dirty="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4816"/>
              </a:lnSpc>
              <a:spcBef>
                <a:spcPct val="0"/>
              </a:spcBef>
            </a:pPr>
            <a:endParaRPr lang="en-US" sz="344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44067" y="737949"/>
            <a:ext cx="9857535" cy="103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60"/>
              </a:lnSpc>
            </a:pPr>
            <a:r>
              <a:rPr lang="en-US" sz="5900" dirty="0">
                <a:solidFill>
                  <a:srgbClr val="000000"/>
                </a:solidFill>
                <a:latin typeface="Bobby Jones"/>
              </a:rPr>
              <a:t>¿QUÉ ES LA SEXUALIDAD?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8813" y="871299"/>
            <a:ext cx="16832534" cy="8779535"/>
            <a:chOff x="0" y="0"/>
            <a:chExt cx="4433260" cy="2312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3260" cy="2312306"/>
            </a:xfrm>
            <a:custGeom>
              <a:avLst/>
              <a:gdLst/>
              <a:ahLst/>
              <a:cxnLst/>
              <a:rect l="l" t="t" r="r" b="b"/>
              <a:pathLst>
                <a:path w="4433260" h="2312306">
                  <a:moveTo>
                    <a:pt x="17018" y="0"/>
                  </a:moveTo>
                  <a:lnTo>
                    <a:pt x="4416242" y="0"/>
                  </a:lnTo>
                  <a:cubicBezTo>
                    <a:pt x="4420756" y="0"/>
                    <a:pt x="4425084" y="1793"/>
                    <a:pt x="4428276" y="4984"/>
                  </a:cubicBezTo>
                  <a:cubicBezTo>
                    <a:pt x="4431467" y="8176"/>
                    <a:pt x="4433260" y="12504"/>
                    <a:pt x="4433260" y="17018"/>
                  </a:cubicBezTo>
                  <a:lnTo>
                    <a:pt x="4433260" y="2295288"/>
                  </a:lnTo>
                  <a:cubicBezTo>
                    <a:pt x="4433260" y="2299801"/>
                    <a:pt x="4431467" y="2304130"/>
                    <a:pt x="4428276" y="2307321"/>
                  </a:cubicBezTo>
                  <a:cubicBezTo>
                    <a:pt x="4425084" y="2310513"/>
                    <a:pt x="4420756" y="2312306"/>
                    <a:pt x="4416242" y="2312306"/>
                  </a:cubicBezTo>
                  <a:lnTo>
                    <a:pt x="17018" y="2312306"/>
                  </a:lnTo>
                  <a:cubicBezTo>
                    <a:pt x="12504" y="2312306"/>
                    <a:pt x="8176" y="2310513"/>
                    <a:pt x="4984" y="2307321"/>
                  </a:cubicBezTo>
                  <a:cubicBezTo>
                    <a:pt x="1793" y="2304130"/>
                    <a:pt x="0" y="2299801"/>
                    <a:pt x="0" y="2295288"/>
                  </a:cubicBezTo>
                  <a:lnTo>
                    <a:pt x="0" y="17018"/>
                  </a:lnTo>
                  <a:cubicBezTo>
                    <a:pt x="0" y="12504"/>
                    <a:pt x="1793" y="8176"/>
                    <a:pt x="4984" y="4984"/>
                  </a:cubicBezTo>
                  <a:cubicBezTo>
                    <a:pt x="8176" y="1793"/>
                    <a:pt x="12504" y="0"/>
                    <a:pt x="17018" y="0"/>
                  </a:cubicBezTo>
                  <a:close/>
                </a:path>
              </a:pathLst>
            </a:custGeom>
            <a:solidFill>
              <a:srgbClr val="1A1E2D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7733" y="753733"/>
            <a:ext cx="16832534" cy="8779535"/>
            <a:chOff x="0" y="0"/>
            <a:chExt cx="4433260" cy="2312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33260" cy="2312306"/>
            </a:xfrm>
            <a:custGeom>
              <a:avLst/>
              <a:gdLst/>
              <a:ahLst/>
              <a:cxnLst/>
              <a:rect l="l" t="t" r="r" b="b"/>
              <a:pathLst>
                <a:path w="4433260" h="2312306">
                  <a:moveTo>
                    <a:pt x="17018" y="0"/>
                  </a:moveTo>
                  <a:lnTo>
                    <a:pt x="4416242" y="0"/>
                  </a:lnTo>
                  <a:cubicBezTo>
                    <a:pt x="4420756" y="0"/>
                    <a:pt x="4425084" y="1793"/>
                    <a:pt x="4428276" y="4984"/>
                  </a:cubicBezTo>
                  <a:cubicBezTo>
                    <a:pt x="4431467" y="8176"/>
                    <a:pt x="4433260" y="12504"/>
                    <a:pt x="4433260" y="17018"/>
                  </a:cubicBezTo>
                  <a:lnTo>
                    <a:pt x="4433260" y="2295288"/>
                  </a:lnTo>
                  <a:cubicBezTo>
                    <a:pt x="4433260" y="2299801"/>
                    <a:pt x="4431467" y="2304130"/>
                    <a:pt x="4428276" y="2307321"/>
                  </a:cubicBezTo>
                  <a:cubicBezTo>
                    <a:pt x="4425084" y="2310513"/>
                    <a:pt x="4420756" y="2312306"/>
                    <a:pt x="4416242" y="2312306"/>
                  </a:cubicBezTo>
                  <a:lnTo>
                    <a:pt x="17018" y="2312306"/>
                  </a:lnTo>
                  <a:cubicBezTo>
                    <a:pt x="12504" y="2312306"/>
                    <a:pt x="8176" y="2310513"/>
                    <a:pt x="4984" y="2307321"/>
                  </a:cubicBezTo>
                  <a:cubicBezTo>
                    <a:pt x="1793" y="2304130"/>
                    <a:pt x="0" y="2299801"/>
                    <a:pt x="0" y="2295288"/>
                  </a:cubicBezTo>
                  <a:lnTo>
                    <a:pt x="0" y="17018"/>
                  </a:lnTo>
                  <a:cubicBezTo>
                    <a:pt x="0" y="12504"/>
                    <a:pt x="1793" y="8176"/>
                    <a:pt x="4984" y="4984"/>
                  </a:cubicBezTo>
                  <a:cubicBezTo>
                    <a:pt x="8176" y="1793"/>
                    <a:pt x="12504" y="0"/>
                    <a:pt x="17018" y="0"/>
                  </a:cubicBezTo>
                  <a:close/>
                </a:path>
              </a:pathLst>
            </a:custGeom>
            <a:solidFill>
              <a:srgbClr val="FAF2E9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12506840" y="1462575"/>
            <a:ext cx="1397184" cy="1423058"/>
          </a:xfrm>
          <a:custGeom>
            <a:avLst/>
            <a:gdLst/>
            <a:ahLst/>
            <a:cxnLst/>
            <a:rect l="l" t="t" r="r" b="b"/>
            <a:pathLst>
              <a:path w="1397184" h="1423058">
                <a:moveTo>
                  <a:pt x="0" y="0"/>
                </a:moveTo>
                <a:lnTo>
                  <a:pt x="1397184" y="0"/>
                </a:lnTo>
                <a:lnTo>
                  <a:pt x="1397184" y="1423058"/>
                </a:lnTo>
                <a:lnTo>
                  <a:pt x="0" y="1423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9" name="TextBox 9"/>
          <p:cNvSpPr txBox="1"/>
          <p:nvPr/>
        </p:nvSpPr>
        <p:spPr>
          <a:xfrm>
            <a:off x="1488927" y="935219"/>
            <a:ext cx="15310145" cy="103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 dirty="0">
                <a:solidFill>
                  <a:srgbClr val="000000"/>
                </a:solidFill>
                <a:latin typeface="Bobby Jones Bold"/>
              </a:rPr>
              <a:t>¿QUÉ CAMBIOS OCURREN?</a:t>
            </a:r>
          </a:p>
        </p:txBody>
      </p:sp>
      <p:sp>
        <p:nvSpPr>
          <p:cNvPr id="10" name="Freeform 10"/>
          <p:cNvSpPr/>
          <p:nvPr/>
        </p:nvSpPr>
        <p:spPr>
          <a:xfrm rot="-5400000">
            <a:off x="15868550" y="1541640"/>
            <a:ext cx="944053" cy="785924"/>
          </a:xfrm>
          <a:custGeom>
            <a:avLst/>
            <a:gdLst/>
            <a:ahLst/>
            <a:cxnLst/>
            <a:rect l="l" t="t" r="r" b="b"/>
            <a:pathLst>
              <a:path w="944053" h="785924">
                <a:moveTo>
                  <a:pt x="0" y="0"/>
                </a:moveTo>
                <a:lnTo>
                  <a:pt x="944053" y="0"/>
                </a:lnTo>
                <a:lnTo>
                  <a:pt x="944053" y="785924"/>
                </a:lnTo>
                <a:lnTo>
                  <a:pt x="0" y="785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11" name="TextBox 11"/>
          <p:cNvSpPr txBox="1"/>
          <p:nvPr/>
        </p:nvSpPr>
        <p:spPr>
          <a:xfrm>
            <a:off x="9068767" y="3462655"/>
            <a:ext cx="15046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Open Sans Extra Bold"/>
              </a:rPr>
              <a:t>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155372"/>
            <a:ext cx="9430265" cy="7157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69"/>
              </a:lnSpc>
            </a:pPr>
            <a:r>
              <a:rPr lang="en-US" sz="3120" dirty="0">
                <a:solidFill>
                  <a:srgbClr val="000000"/>
                </a:solidFill>
                <a:latin typeface="Arimo"/>
              </a:rPr>
              <a:t>Entre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los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10 y 13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años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los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preadolescentes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comienzan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crecer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más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rápido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los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cambios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corporales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son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más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notorios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Estos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cambios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pueden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generar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mucha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ansiedad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ya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que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comienzan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las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comparaciones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y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preguntas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por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el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"ideal" o "normal".</a:t>
            </a:r>
          </a:p>
          <a:p>
            <a:pPr algn="just">
              <a:lnSpc>
                <a:spcPts val="4369"/>
              </a:lnSpc>
            </a:pPr>
            <a:r>
              <a:rPr lang="en-US" sz="3120" dirty="0" err="1">
                <a:solidFill>
                  <a:srgbClr val="000000"/>
                </a:solidFill>
                <a:latin typeface="Arimo"/>
              </a:rPr>
              <a:t>También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es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importante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saber que es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este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proceso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donde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las ideas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suelen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ser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más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extremas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"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todo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o nada",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por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lo que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el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acompañarlos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integrando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el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NO TODO,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validando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su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sentir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sin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minimizar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puede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ser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una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buena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herramienta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ya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que al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sentir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que no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encajan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con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ciertos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ideales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se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sienten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juzgados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y se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puede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caer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estados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más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complejos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120" dirty="0" err="1">
                <a:solidFill>
                  <a:srgbClr val="000000"/>
                </a:solidFill>
                <a:latin typeface="Arimo"/>
              </a:rPr>
              <a:t>emocionales</a:t>
            </a:r>
            <a:r>
              <a:rPr lang="en-US" sz="3120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 algn="just">
              <a:lnSpc>
                <a:spcPts val="4369"/>
              </a:lnSpc>
            </a:pPr>
            <a:r>
              <a:rPr lang="en-US" sz="3120" dirty="0">
                <a:solidFill>
                  <a:srgbClr val="000000"/>
                </a:solidFill>
                <a:latin typeface="Arimo"/>
              </a:rPr>
              <a:t>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618367" y="3302647"/>
            <a:ext cx="6640933" cy="6010044"/>
          </a:xfrm>
          <a:custGeom>
            <a:avLst/>
            <a:gdLst/>
            <a:ahLst/>
            <a:cxnLst/>
            <a:rect l="l" t="t" r="r" b="b"/>
            <a:pathLst>
              <a:path w="6640933" h="6010044">
                <a:moveTo>
                  <a:pt x="0" y="0"/>
                </a:moveTo>
                <a:lnTo>
                  <a:pt x="6640933" y="0"/>
                </a:lnTo>
                <a:lnTo>
                  <a:pt x="6640933" y="6010044"/>
                </a:lnTo>
                <a:lnTo>
                  <a:pt x="0" y="60100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8813" y="871299"/>
            <a:ext cx="16832534" cy="8779535"/>
            <a:chOff x="0" y="0"/>
            <a:chExt cx="4433260" cy="2312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3260" cy="2312306"/>
            </a:xfrm>
            <a:custGeom>
              <a:avLst/>
              <a:gdLst/>
              <a:ahLst/>
              <a:cxnLst/>
              <a:rect l="l" t="t" r="r" b="b"/>
              <a:pathLst>
                <a:path w="4433260" h="2312306">
                  <a:moveTo>
                    <a:pt x="17018" y="0"/>
                  </a:moveTo>
                  <a:lnTo>
                    <a:pt x="4416242" y="0"/>
                  </a:lnTo>
                  <a:cubicBezTo>
                    <a:pt x="4420756" y="0"/>
                    <a:pt x="4425084" y="1793"/>
                    <a:pt x="4428276" y="4984"/>
                  </a:cubicBezTo>
                  <a:cubicBezTo>
                    <a:pt x="4431467" y="8176"/>
                    <a:pt x="4433260" y="12504"/>
                    <a:pt x="4433260" y="17018"/>
                  </a:cubicBezTo>
                  <a:lnTo>
                    <a:pt x="4433260" y="2295288"/>
                  </a:lnTo>
                  <a:cubicBezTo>
                    <a:pt x="4433260" y="2299801"/>
                    <a:pt x="4431467" y="2304130"/>
                    <a:pt x="4428276" y="2307321"/>
                  </a:cubicBezTo>
                  <a:cubicBezTo>
                    <a:pt x="4425084" y="2310513"/>
                    <a:pt x="4420756" y="2312306"/>
                    <a:pt x="4416242" y="2312306"/>
                  </a:cubicBezTo>
                  <a:lnTo>
                    <a:pt x="17018" y="2312306"/>
                  </a:lnTo>
                  <a:cubicBezTo>
                    <a:pt x="12504" y="2312306"/>
                    <a:pt x="8176" y="2310513"/>
                    <a:pt x="4984" y="2307321"/>
                  </a:cubicBezTo>
                  <a:cubicBezTo>
                    <a:pt x="1793" y="2304130"/>
                    <a:pt x="0" y="2299801"/>
                    <a:pt x="0" y="2295288"/>
                  </a:cubicBezTo>
                  <a:lnTo>
                    <a:pt x="0" y="17018"/>
                  </a:lnTo>
                  <a:cubicBezTo>
                    <a:pt x="0" y="12504"/>
                    <a:pt x="1793" y="8176"/>
                    <a:pt x="4984" y="4984"/>
                  </a:cubicBezTo>
                  <a:cubicBezTo>
                    <a:pt x="8176" y="1793"/>
                    <a:pt x="12504" y="0"/>
                    <a:pt x="17018" y="0"/>
                  </a:cubicBezTo>
                  <a:close/>
                </a:path>
              </a:pathLst>
            </a:custGeom>
            <a:solidFill>
              <a:srgbClr val="1A1E2D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7733" y="753733"/>
            <a:ext cx="16832534" cy="8779535"/>
            <a:chOff x="0" y="0"/>
            <a:chExt cx="4433260" cy="2312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33260" cy="2312306"/>
            </a:xfrm>
            <a:custGeom>
              <a:avLst/>
              <a:gdLst/>
              <a:ahLst/>
              <a:cxnLst/>
              <a:rect l="l" t="t" r="r" b="b"/>
              <a:pathLst>
                <a:path w="4433260" h="2312306">
                  <a:moveTo>
                    <a:pt x="17018" y="0"/>
                  </a:moveTo>
                  <a:lnTo>
                    <a:pt x="4416242" y="0"/>
                  </a:lnTo>
                  <a:cubicBezTo>
                    <a:pt x="4420756" y="0"/>
                    <a:pt x="4425084" y="1793"/>
                    <a:pt x="4428276" y="4984"/>
                  </a:cubicBezTo>
                  <a:cubicBezTo>
                    <a:pt x="4431467" y="8176"/>
                    <a:pt x="4433260" y="12504"/>
                    <a:pt x="4433260" y="17018"/>
                  </a:cubicBezTo>
                  <a:lnTo>
                    <a:pt x="4433260" y="2295288"/>
                  </a:lnTo>
                  <a:cubicBezTo>
                    <a:pt x="4433260" y="2299801"/>
                    <a:pt x="4431467" y="2304130"/>
                    <a:pt x="4428276" y="2307321"/>
                  </a:cubicBezTo>
                  <a:cubicBezTo>
                    <a:pt x="4425084" y="2310513"/>
                    <a:pt x="4420756" y="2312306"/>
                    <a:pt x="4416242" y="2312306"/>
                  </a:cubicBezTo>
                  <a:lnTo>
                    <a:pt x="17018" y="2312306"/>
                  </a:lnTo>
                  <a:cubicBezTo>
                    <a:pt x="12504" y="2312306"/>
                    <a:pt x="8176" y="2310513"/>
                    <a:pt x="4984" y="2307321"/>
                  </a:cubicBezTo>
                  <a:cubicBezTo>
                    <a:pt x="1793" y="2304130"/>
                    <a:pt x="0" y="2299801"/>
                    <a:pt x="0" y="2295288"/>
                  </a:cubicBezTo>
                  <a:lnTo>
                    <a:pt x="0" y="17018"/>
                  </a:lnTo>
                  <a:cubicBezTo>
                    <a:pt x="0" y="12504"/>
                    <a:pt x="1793" y="8176"/>
                    <a:pt x="4984" y="4984"/>
                  </a:cubicBezTo>
                  <a:cubicBezTo>
                    <a:pt x="8176" y="1793"/>
                    <a:pt x="12504" y="0"/>
                    <a:pt x="17018" y="0"/>
                  </a:cubicBezTo>
                  <a:close/>
                </a:path>
              </a:pathLst>
            </a:custGeom>
            <a:solidFill>
              <a:srgbClr val="FAF2E9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506840" y="1462575"/>
            <a:ext cx="1397184" cy="1423058"/>
          </a:xfrm>
          <a:custGeom>
            <a:avLst/>
            <a:gdLst/>
            <a:ahLst/>
            <a:cxnLst/>
            <a:rect l="l" t="t" r="r" b="b"/>
            <a:pathLst>
              <a:path w="1397184" h="1423058">
                <a:moveTo>
                  <a:pt x="0" y="0"/>
                </a:moveTo>
                <a:lnTo>
                  <a:pt x="1397184" y="0"/>
                </a:lnTo>
                <a:lnTo>
                  <a:pt x="1397184" y="1423058"/>
                </a:lnTo>
                <a:lnTo>
                  <a:pt x="0" y="1423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1488927" y="935219"/>
            <a:ext cx="15310145" cy="103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>
                <a:solidFill>
                  <a:srgbClr val="000000"/>
                </a:solidFill>
                <a:latin typeface="Bobby Jones Bold"/>
              </a:rPr>
              <a:t>AFECTIVIDAD Y RELACIONES</a:t>
            </a:r>
          </a:p>
        </p:txBody>
      </p:sp>
      <p:sp>
        <p:nvSpPr>
          <p:cNvPr id="10" name="Freeform 10"/>
          <p:cNvSpPr/>
          <p:nvPr/>
        </p:nvSpPr>
        <p:spPr>
          <a:xfrm rot="-5400000">
            <a:off x="15868550" y="1541640"/>
            <a:ext cx="944053" cy="785924"/>
          </a:xfrm>
          <a:custGeom>
            <a:avLst/>
            <a:gdLst/>
            <a:ahLst/>
            <a:cxnLst/>
            <a:rect l="l" t="t" r="r" b="b"/>
            <a:pathLst>
              <a:path w="944053" h="785924">
                <a:moveTo>
                  <a:pt x="0" y="0"/>
                </a:moveTo>
                <a:lnTo>
                  <a:pt x="944053" y="0"/>
                </a:lnTo>
                <a:lnTo>
                  <a:pt x="944053" y="785924"/>
                </a:lnTo>
                <a:lnTo>
                  <a:pt x="0" y="785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TextBox 11"/>
          <p:cNvSpPr txBox="1"/>
          <p:nvPr/>
        </p:nvSpPr>
        <p:spPr>
          <a:xfrm>
            <a:off x="1028700" y="2088379"/>
            <a:ext cx="11070795" cy="720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Como se señaló anteriormente, las relaciones de amistad y amorosas, comienzan a tomar mucha fuerza, por lo que la familia se transforma en el "además" ¿además de mi familia que hay?. 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Aquí como madre/padre o adulto responsable podemos acompañarlos en la construcción de amistad, relaciones amorosas y la relación con su cuerpo, ¿cómo? permitiendoles verbalizar ¿qué es lo que piensan que es la amistad o ser un/a amigo/a? ¿cómo puedo cuidar de mí? ¿cómo puede ser una relación de pareja? ayudandolos/as a interiorizar bordes de respeto, cuidados, compromisos, consentimiento, etc.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506840" y="1966459"/>
            <a:ext cx="4621204" cy="7291841"/>
          </a:xfrm>
          <a:custGeom>
            <a:avLst/>
            <a:gdLst/>
            <a:ahLst/>
            <a:cxnLst/>
            <a:rect l="l" t="t" r="r" b="b"/>
            <a:pathLst>
              <a:path w="4621204" h="7291841">
                <a:moveTo>
                  <a:pt x="0" y="0"/>
                </a:moveTo>
                <a:lnTo>
                  <a:pt x="4621204" y="0"/>
                </a:lnTo>
                <a:lnTo>
                  <a:pt x="4621204" y="7291841"/>
                </a:lnTo>
                <a:lnTo>
                  <a:pt x="0" y="7291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8813" y="871299"/>
            <a:ext cx="16832534" cy="8779535"/>
            <a:chOff x="0" y="0"/>
            <a:chExt cx="4433260" cy="2312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3260" cy="2312306"/>
            </a:xfrm>
            <a:custGeom>
              <a:avLst/>
              <a:gdLst/>
              <a:ahLst/>
              <a:cxnLst/>
              <a:rect l="l" t="t" r="r" b="b"/>
              <a:pathLst>
                <a:path w="4433260" h="2312306">
                  <a:moveTo>
                    <a:pt x="17018" y="0"/>
                  </a:moveTo>
                  <a:lnTo>
                    <a:pt x="4416242" y="0"/>
                  </a:lnTo>
                  <a:cubicBezTo>
                    <a:pt x="4420756" y="0"/>
                    <a:pt x="4425084" y="1793"/>
                    <a:pt x="4428276" y="4984"/>
                  </a:cubicBezTo>
                  <a:cubicBezTo>
                    <a:pt x="4431467" y="8176"/>
                    <a:pt x="4433260" y="12504"/>
                    <a:pt x="4433260" y="17018"/>
                  </a:cubicBezTo>
                  <a:lnTo>
                    <a:pt x="4433260" y="2295288"/>
                  </a:lnTo>
                  <a:cubicBezTo>
                    <a:pt x="4433260" y="2299801"/>
                    <a:pt x="4431467" y="2304130"/>
                    <a:pt x="4428276" y="2307321"/>
                  </a:cubicBezTo>
                  <a:cubicBezTo>
                    <a:pt x="4425084" y="2310513"/>
                    <a:pt x="4420756" y="2312306"/>
                    <a:pt x="4416242" y="2312306"/>
                  </a:cubicBezTo>
                  <a:lnTo>
                    <a:pt x="17018" y="2312306"/>
                  </a:lnTo>
                  <a:cubicBezTo>
                    <a:pt x="12504" y="2312306"/>
                    <a:pt x="8176" y="2310513"/>
                    <a:pt x="4984" y="2307321"/>
                  </a:cubicBezTo>
                  <a:cubicBezTo>
                    <a:pt x="1793" y="2304130"/>
                    <a:pt x="0" y="2299801"/>
                    <a:pt x="0" y="2295288"/>
                  </a:cubicBezTo>
                  <a:lnTo>
                    <a:pt x="0" y="17018"/>
                  </a:lnTo>
                  <a:cubicBezTo>
                    <a:pt x="0" y="12504"/>
                    <a:pt x="1793" y="8176"/>
                    <a:pt x="4984" y="4984"/>
                  </a:cubicBezTo>
                  <a:cubicBezTo>
                    <a:pt x="8176" y="1793"/>
                    <a:pt x="12504" y="0"/>
                    <a:pt x="17018" y="0"/>
                  </a:cubicBezTo>
                  <a:close/>
                </a:path>
              </a:pathLst>
            </a:custGeom>
            <a:solidFill>
              <a:srgbClr val="1A1E2D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6930" y="871299"/>
            <a:ext cx="16832534" cy="8779535"/>
            <a:chOff x="0" y="0"/>
            <a:chExt cx="4433260" cy="2312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33260" cy="2312306"/>
            </a:xfrm>
            <a:custGeom>
              <a:avLst/>
              <a:gdLst/>
              <a:ahLst/>
              <a:cxnLst/>
              <a:rect l="l" t="t" r="r" b="b"/>
              <a:pathLst>
                <a:path w="4433260" h="2312306">
                  <a:moveTo>
                    <a:pt x="17018" y="0"/>
                  </a:moveTo>
                  <a:lnTo>
                    <a:pt x="4416242" y="0"/>
                  </a:lnTo>
                  <a:cubicBezTo>
                    <a:pt x="4420756" y="0"/>
                    <a:pt x="4425084" y="1793"/>
                    <a:pt x="4428276" y="4984"/>
                  </a:cubicBezTo>
                  <a:cubicBezTo>
                    <a:pt x="4431467" y="8176"/>
                    <a:pt x="4433260" y="12504"/>
                    <a:pt x="4433260" y="17018"/>
                  </a:cubicBezTo>
                  <a:lnTo>
                    <a:pt x="4433260" y="2295288"/>
                  </a:lnTo>
                  <a:cubicBezTo>
                    <a:pt x="4433260" y="2299801"/>
                    <a:pt x="4431467" y="2304130"/>
                    <a:pt x="4428276" y="2307321"/>
                  </a:cubicBezTo>
                  <a:cubicBezTo>
                    <a:pt x="4425084" y="2310513"/>
                    <a:pt x="4420756" y="2312306"/>
                    <a:pt x="4416242" y="2312306"/>
                  </a:cubicBezTo>
                  <a:lnTo>
                    <a:pt x="17018" y="2312306"/>
                  </a:lnTo>
                  <a:cubicBezTo>
                    <a:pt x="12504" y="2312306"/>
                    <a:pt x="8176" y="2310513"/>
                    <a:pt x="4984" y="2307321"/>
                  </a:cubicBezTo>
                  <a:cubicBezTo>
                    <a:pt x="1793" y="2304130"/>
                    <a:pt x="0" y="2299801"/>
                    <a:pt x="0" y="2295288"/>
                  </a:cubicBezTo>
                  <a:lnTo>
                    <a:pt x="0" y="17018"/>
                  </a:lnTo>
                  <a:cubicBezTo>
                    <a:pt x="0" y="12504"/>
                    <a:pt x="1793" y="8176"/>
                    <a:pt x="4984" y="4984"/>
                  </a:cubicBezTo>
                  <a:cubicBezTo>
                    <a:pt x="8176" y="1793"/>
                    <a:pt x="12504" y="0"/>
                    <a:pt x="17018" y="0"/>
                  </a:cubicBezTo>
                  <a:close/>
                </a:path>
              </a:pathLst>
            </a:custGeom>
            <a:solidFill>
              <a:srgbClr val="FAF2E9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16164379" y="1391036"/>
            <a:ext cx="944053" cy="785924"/>
          </a:xfrm>
          <a:custGeom>
            <a:avLst/>
            <a:gdLst/>
            <a:ahLst/>
            <a:cxnLst/>
            <a:rect l="l" t="t" r="r" b="b"/>
            <a:pathLst>
              <a:path w="944053" h="785924">
                <a:moveTo>
                  <a:pt x="0" y="0"/>
                </a:moveTo>
                <a:lnTo>
                  <a:pt x="944053" y="0"/>
                </a:lnTo>
                <a:lnTo>
                  <a:pt x="944053" y="785924"/>
                </a:lnTo>
                <a:lnTo>
                  <a:pt x="0" y="785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>
            <a:off x="1382199" y="2787489"/>
            <a:ext cx="970040" cy="863336"/>
          </a:xfrm>
          <a:custGeom>
            <a:avLst/>
            <a:gdLst/>
            <a:ahLst/>
            <a:cxnLst/>
            <a:rect l="l" t="t" r="r" b="b"/>
            <a:pathLst>
              <a:path w="970040" h="863336">
                <a:moveTo>
                  <a:pt x="0" y="0"/>
                </a:moveTo>
                <a:lnTo>
                  <a:pt x="970040" y="0"/>
                </a:lnTo>
                <a:lnTo>
                  <a:pt x="970040" y="863336"/>
                </a:lnTo>
                <a:lnTo>
                  <a:pt x="0" y="863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TextBox 10"/>
          <p:cNvSpPr txBox="1"/>
          <p:nvPr/>
        </p:nvSpPr>
        <p:spPr>
          <a:xfrm>
            <a:off x="2090873" y="2785595"/>
            <a:ext cx="7561439" cy="10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¿Qué tipo de relación quieres con los otros?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59256" y="1201703"/>
            <a:ext cx="9369489" cy="103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>
                <a:solidFill>
                  <a:srgbClr val="000000"/>
                </a:solidFill>
                <a:latin typeface="Bobby Jones Bold"/>
              </a:rPr>
              <a:t>AUTOCUIDADO Y PROTECCIÓN</a:t>
            </a:r>
          </a:p>
        </p:txBody>
      </p:sp>
      <p:sp>
        <p:nvSpPr>
          <p:cNvPr id="12" name="Freeform 12"/>
          <p:cNvSpPr/>
          <p:nvPr/>
        </p:nvSpPr>
        <p:spPr>
          <a:xfrm>
            <a:off x="1382199" y="4060942"/>
            <a:ext cx="970040" cy="863336"/>
          </a:xfrm>
          <a:custGeom>
            <a:avLst/>
            <a:gdLst/>
            <a:ahLst/>
            <a:cxnLst/>
            <a:rect l="l" t="t" r="r" b="b"/>
            <a:pathLst>
              <a:path w="970040" h="863336">
                <a:moveTo>
                  <a:pt x="0" y="0"/>
                </a:moveTo>
                <a:lnTo>
                  <a:pt x="970040" y="0"/>
                </a:lnTo>
                <a:lnTo>
                  <a:pt x="970040" y="863336"/>
                </a:lnTo>
                <a:lnTo>
                  <a:pt x="0" y="863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3" name="Freeform 13"/>
          <p:cNvSpPr/>
          <p:nvPr/>
        </p:nvSpPr>
        <p:spPr>
          <a:xfrm>
            <a:off x="1382199" y="5434211"/>
            <a:ext cx="970040" cy="863336"/>
          </a:xfrm>
          <a:custGeom>
            <a:avLst/>
            <a:gdLst/>
            <a:ahLst/>
            <a:cxnLst/>
            <a:rect l="l" t="t" r="r" b="b"/>
            <a:pathLst>
              <a:path w="970040" h="863336">
                <a:moveTo>
                  <a:pt x="0" y="0"/>
                </a:moveTo>
                <a:lnTo>
                  <a:pt x="970040" y="0"/>
                </a:lnTo>
                <a:lnTo>
                  <a:pt x="970040" y="863335"/>
                </a:lnTo>
                <a:lnTo>
                  <a:pt x="0" y="8633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4" name="Freeform 14"/>
          <p:cNvSpPr/>
          <p:nvPr/>
        </p:nvSpPr>
        <p:spPr>
          <a:xfrm>
            <a:off x="1382199" y="6667315"/>
            <a:ext cx="970040" cy="863336"/>
          </a:xfrm>
          <a:custGeom>
            <a:avLst/>
            <a:gdLst/>
            <a:ahLst/>
            <a:cxnLst/>
            <a:rect l="l" t="t" r="r" b="b"/>
            <a:pathLst>
              <a:path w="970040" h="863336">
                <a:moveTo>
                  <a:pt x="0" y="0"/>
                </a:moveTo>
                <a:lnTo>
                  <a:pt x="970040" y="0"/>
                </a:lnTo>
                <a:lnTo>
                  <a:pt x="970040" y="863335"/>
                </a:lnTo>
                <a:lnTo>
                  <a:pt x="0" y="8633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5" name="TextBox 15"/>
          <p:cNvSpPr txBox="1"/>
          <p:nvPr/>
        </p:nvSpPr>
        <p:spPr>
          <a:xfrm>
            <a:off x="1867219" y="4138340"/>
            <a:ext cx="7561439" cy="10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¿Qué cosas no estás dispuesta/o a permitir?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67219" y="5537245"/>
            <a:ext cx="7561439" cy="10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¿Hay algo que te apasione o guste mucho?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67219" y="6837680"/>
            <a:ext cx="7561439" cy="50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¿Cómo te estas sintiendo contigo?</a:t>
            </a:r>
          </a:p>
        </p:txBody>
      </p:sp>
      <p:sp>
        <p:nvSpPr>
          <p:cNvPr id="18" name="Freeform 18"/>
          <p:cNvSpPr/>
          <p:nvPr/>
        </p:nvSpPr>
        <p:spPr>
          <a:xfrm>
            <a:off x="9652312" y="2787489"/>
            <a:ext cx="970040" cy="863336"/>
          </a:xfrm>
          <a:custGeom>
            <a:avLst/>
            <a:gdLst/>
            <a:ahLst/>
            <a:cxnLst/>
            <a:rect l="l" t="t" r="r" b="b"/>
            <a:pathLst>
              <a:path w="970040" h="863336">
                <a:moveTo>
                  <a:pt x="0" y="0"/>
                </a:moveTo>
                <a:lnTo>
                  <a:pt x="970040" y="0"/>
                </a:lnTo>
                <a:lnTo>
                  <a:pt x="970040" y="863336"/>
                </a:lnTo>
                <a:lnTo>
                  <a:pt x="0" y="863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9" name="TextBox 19"/>
          <p:cNvSpPr txBox="1"/>
          <p:nvPr/>
        </p:nvSpPr>
        <p:spPr>
          <a:xfrm>
            <a:off x="10139908" y="2785595"/>
            <a:ext cx="7561439" cy="10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¿Estás siendo respetuoso/a con los otros?</a:t>
            </a:r>
          </a:p>
        </p:txBody>
      </p:sp>
      <p:sp>
        <p:nvSpPr>
          <p:cNvPr id="20" name="Freeform 20"/>
          <p:cNvSpPr/>
          <p:nvPr/>
        </p:nvSpPr>
        <p:spPr>
          <a:xfrm>
            <a:off x="9654888" y="4220387"/>
            <a:ext cx="970040" cy="863336"/>
          </a:xfrm>
          <a:custGeom>
            <a:avLst/>
            <a:gdLst/>
            <a:ahLst/>
            <a:cxnLst/>
            <a:rect l="l" t="t" r="r" b="b"/>
            <a:pathLst>
              <a:path w="970040" h="863336">
                <a:moveTo>
                  <a:pt x="0" y="0"/>
                </a:moveTo>
                <a:lnTo>
                  <a:pt x="970040" y="0"/>
                </a:lnTo>
                <a:lnTo>
                  <a:pt x="970040" y="863336"/>
                </a:lnTo>
                <a:lnTo>
                  <a:pt x="0" y="863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1" name="TextBox 21"/>
          <p:cNvSpPr txBox="1"/>
          <p:nvPr/>
        </p:nvSpPr>
        <p:spPr>
          <a:xfrm>
            <a:off x="10185849" y="4346425"/>
            <a:ext cx="7561439" cy="50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¿Pides ayuda cuando lo necesitas?</a:t>
            </a:r>
          </a:p>
        </p:txBody>
      </p:sp>
      <p:sp>
        <p:nvSpPr>
          <p:cNvPr id="22" name="Freeform 22"/>
          <p:cNvSpPr/>
          <p:nvPr/>
        </p:nvSpPr>
        <p:spPr>
          <a:xfrm>
            <a:off x="9654888" y="5556295"/>
            <a:ext cx="970040" cy="863336"/>
          </a:xfrm>
          <a:custGeom>
            <a:avLst/>
            <a:gdLst/>
            <a:ahLst/>
            <a:cxnLst/>
            <a:rect l="l" t="t" r="r" b="b"/>
            <a:pathLst>
              <a:path w="970040" h="863336">
                <a:moveTo>
                  <a:pt x="0" y="0"/>
                </a:moveTo>
                <a:lnTo>
                  <a:pt x="970040" y="0"/>
                </a:lnTo>
                <a:lnTo>
                  <a:pt x="970040" y="863336"/>
                </a:lnTo>
                <a:lnTo>
                  <a:pt x="0" y="863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3" name="Freeform 23"/>
          <p:cNvSpPr/>
          <p:nvPr/>
        </p:nvSpPr>
        <p:spPr>
          <a:xfrm>
            <a:off x="9654888" y="6667315"/>
            <a:ext cx="970040" cy="863336"/>
          </a:xfrm>
          <a:custGeom>
            <a:avLst/>
            <a:gdLst/>
            <a:ahLst/>
            <a:cxnLst/>
            <a:rect l="l" t="t" r="r" b="b"/>
            <a:pathLst>
              <a:path w="970040" h="863336">
                <a:moveTo>
                  <a:pt x="0" y="0"/>
                </a:moveTo>
                <a:lnTo>
                  <a:pt x="970040" y="0"/>
                </a:lnTo>
                <a:lnTo>
                  <a:pt x="970040" y="863335"/>
                </a:lnTo>
                <a:lnTo>
                  <a:pt x="0" y="8633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4" name="TextBox 24"/>
          <p:cNvSpPr txBox="1"/>
          <p:nvPr/>
        </p:nvSpPr>
        <p:spPr>
          <a:xfrm>
            <a:off x="9517125" y="5537245"/>
            <a:ext cx="7512242" cy="10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¿Sabes lo que te hace sentir incomoda/o o insegura/o?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31791" y="6827520"/>
            <a:ext cx="7469556" cy="10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¿Sientes que te puedes expresar de forma clara?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8813" y="871299"/>
            <a:ext cx="16832534" cy="8779535"/>
            <a:chOff x="0" y="0"/>
            <a:chExt cx="4433260" cy="2312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3260" cy="2312306"/>
            </a:xfrm>
            <a:custGeom>
              <a:avLst/>
              <a:gdLst/>
              <a:ahLst/>
              <a:cxnLst/>
              <a:rect l="l" t="t" r="r" b="b"/>
              <a:pathLst>
                <a:path w="4433260" h="2312306">
                  <a:moveTo>
                    <a:pt x="17018" y="0"/>
                  </a:moveTo>
                  <a:lnTo>
                    <a:pt x="4416242" y="0"/>
                  </a:lnTo>
                  <a:cubicBezTo>
                    <a:pt x="4420756" y="0"/>
                    <a:pt x="4425084" y="1793"/>
                    <a:pt x="4428276" y="4984"/>
                  </a:cubicBezTo>
                  <a:cubicBezTo>
                    <a:pt x="4431467" y="8176"/>
                    <a:pt x="4433260" y="12504"/>
                    <a:pt x="4433260" y="17018"/>
                  </a:cubicBezTo>
                  <a:lnTo>
                    <a:pt x="4433260" y="2295288"/>
                  </a:lnTo>
                  <a:cubicBezTo>
                    <a:pt x="4433260" y="2299801"/>
                    <a:pt x="4431467" y="2304130"/>
                    <a:pt x="4428276" y="2307321"/>
                  </a:cubicBezTo>
                  <a:cubicBezTo>
                    <a:pt x="4425084" y="2310513"/>
                    <a:pt x="4420756" y="2312306"/>
                    <a:pt x="4416242" y="2312306"/>
                  </a:cubicBezTo>
                  <a:lnTo>
                    <a:pt x="17018" y="2312306"/>
                  </a:lnTo>
                  <a:cubicBezTo>
                    <a:pt x="12504" y="2312306"/>
                    <a:pt x="8176" y="2310513"/>
                    <a:pt x="4984" y="2307321"/>
                  </a:cubicBezTo>
                  <a:cubicBezTo>
                    <a:pt x="1793" y="2304130"/>
                    <a:pt x="0" y="2299801"/>
                    <a:pt x="0" y="2295288"/>
                  </a:cubicBezTo>
                  <a:lnTo>
                    <a:pt x="0" y="17018"/>
                  </a:lnTo>
                  <a:cubicBezTo>
                    <a:pt x="0" y="12504"/>
                    <a:pt x="1793" y="8176"/>
                    <a:pt x="4984" y="4984"/>
                  </a:cubicBezTo>
                  <a:cubicBezTo>
                    <a:pt x="8176" y="1793"/>
                    <a:pt x="12504" y="0"/>
                    <a:pt x="17018" y="0"/>
                  </a:cubicBezTo>
                  <a:close/>
                </a:path>
              </a:pathLst>
            </a:custGeom>
            <a:solidFill>
              <a:srgbClr val="1A1E2D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7733" y="753733"/>
            <a:ext cx="16832534" cy="8779535"/>
            <a:chOff x="0" y="0"/>
            <a:chExt cx="4433260" cy="2312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33260" cy="2312306"/>
            </a:xfrm>
            <a:custGeom>
              <a:avLst/>
              <a:gdLst/>
              <a:ahLst/>
              <a:cxnLst/>
              <a:rect l="l" t="t" r="r" b="b"/>
              <a:pathLst>
                <a:path w="4433260" h="2312306">
                  <a:moveTo>
                    <a:pt x="17018" y="0"/>
                  </a:moveTo>
                  <a:lnTo>
                    <a:pt x="4416242" y="0"/>
                  </a:lnTo>
                  <a:cubicBezTo>
                    <a:pt x="4420756" y="0"/>
                    <a:pt x="4425084" y="1793"/>
                    <a:pt x="4428276" y="4984"/>
                  </a:cubicBezTo>
                  <a:cubicBezTo>
                    <a:pt x="4431467" y="8176"/>
                    <a:pt x="4433260" y="12504"/>
                    <a:pt x="4433260" y="17018"/>
                  </a:cubicBezTo>
                  <a:lnTo>
                    <a:pt x="4433260" y="2295288"/>
                  </a:lnTo>
                  <a:cubicBezTo>
                    <a:pt x="4433260" y="2299801"/>
                    <a:pt x="4431467" y="2304130"/>
                    <a:pt x="4428276" y="2307321"/>
                  </a:cubicBezTo>
                  <a:cubicBezTo>
                    <a:pt x="4425084" y="2310513"/>
                    <a:pt x="4420756" y="2312306"/>
                    <a:pt x="4416242" y="2312306"/>
                  </a:cubicBezTo>
                  <a:lnTo>
                    <a:pt x="17018" y="2312306"/>
                  </a:lnTo>
                  <a:cubicBezTo>
                    <a:pt x="12504" y="2312306"/>
                    <a:pt x="8176" y="2310513"/>
                    <a:pt x="4984" y="2307321"/>
                  </a:cubicBezTo>
                  <a:cubicBezTo>
                    <a:pt x="1793" y="2304130"/>
                    <a:pt x="0" y="2299801"/>
                    <a:pt x="0" y="2295288"/>
                  </a:cubicBezTo>
                  <a:lnTo>
                    <a:pt x="0" y="17018"/>
                  </a:lnTo>
                  <a:cubicBezTo>
                    <a:pt x="0" y="12504"/>
                    <a:pt x="1793" y="8176"/>
                    <a:pt x="4984" y="4984"/>
                  </a:cubicBezTo>
                  <a:cubicBezTo>
                    <a:pt x="8176" y="1793"/>
                    <a:pt x="12504" y="0"/>
                    <a:pt x="17018" y="0"/>
                  </a:cubicBezTo>
                  <a:close/>
                </a:path>
              </a:pathLst>
            </a:custGeom>
            <a:solidFill>
              <a:srgbClr val="FAF2E9"/>
            </a:solidFill>
            <a:ln w="38100">
              <a:solidFill>
                <a:srgbClr val="1A1E2D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4503693" y="1504002"/>
            <a:ext cx="1481305" cy="1508737"/>
          </a:xfrm>
          <a:custGeom>
            <a:avLst/>
            <a:gdLst/>
            <a:ahLst/>
            <a:cxnLst/>
            <a:rect l="l" t="t" r="r" b="b"/>
            <a:pathLst>
              <a:path w="1481305" h="1508737">
                <a:moveTo>
                  <a:pt x="1481305" y="0"/>
                </a:moveTo>
                <a:lnTo>
                  <a:pt x="0" y="0"/>
                </a:lnTo>
                <a:lnTo>
                  <a:pt x="0" y="1508737"/>
                </a:lnTo>
                <a:lnTo>
                  <a:pt x="1481305" y="1508737"/>
                </a:lnTo>
                <a:lnTo>
                  <a:pt x="148130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 rot="-5400000">
            <a:off x="10707376" y="1583067"/>
            <a:ext cx="944053" cy="785924"/>
          </a:xfrm>
          <a:custGeom>
            <a:avLst/>
            <a:gdLst/>
            <a:ahLst/>
            <a:cxnLst/>
            <a:rect l="l" t="t" r="r" b="b"/>
            <a:pathLst>
              <a:path w="944053" h="785924">
                <a:moveTo>
                  <a:pt x="0" y="0"/>
                </a:moveTo>
                <a:lnTo>
                  <a:pt x="944053" y="0"/>
                </a:lnTo>
                <a:lnTo>
                  <a:pt x="944053" y="785924"/>
                </a:lnTo>
                <a:lnTo>
                  <a:pt x="0" y="785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>
            <a:off x="5999656" y="1976029"/>
            <a:ext cx="7359590" cy="4314560"/>
          </a:xfrm>
          <a:custGeom>
            <a:avLst/>
            <a:gdLst/>
            <a:ahLst/>
            <a:cxnLst/>
            <a:rect l="l" t="t" r="r" b="b"/>
            <a:pathLst>
              <a:path w="7359590" h="4314560">
                <a:moveTo>
                  <a:pt x="0" y="0"/>
                </a:moveTo>
                <a:lnTo>
                  <a:pt x="7359591" y="0"/>
                </a:lnTo>
                <a:lnTo>
                  <a:pt x="7359591" y="4314560"/>
                </a:lnTo>
                <a:lnTo>
                  <a:pt x="0" y="4314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TextBox 11"/>
          <p:cNvSpPr txBox="1"/>
          <p:nvPr/>
        </p:nvSpPr>
        <p:spPr>
          <a:xfrm>
            <a:off x="5088106" y="6366239"/>
            <a:ext cx="9182692" cy="1165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2"/>
              </a:lnSpc>
            </a:pPr>
            <a:r>
              <a:rPr lang="en-US" sz="8047">
                <a:solidFill>
                  <a:srgbClr val="000000"/>
                </a:solidFill>
                <a:latin typeface="Bobby Jones"/>
              </a:rPr>
              <a:t>¡MUCHAS GRACIAS!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755</Words>
  <Application>Microsoft Office PowerPoint</Application>
  <PresentationFormat>Personalizado</PresentationFormat>
  <Paragraphs>31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Open Sans Bold</vt:lpstr>
      <vt:lpstr>Bobby Jones Bold</vt:lpstr>
      <vt:lpstr>Arial</vt:lpstr>
      <vt:lpstr>Arimo</vt:lpstr>
      <vt:lpstr>Bobby Jones</vt:lpstr>
      <vt:lpstr>Open Sans Extra Bold</vt:lpstr>
      <vt:lpstr>Open Sans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Sexualidad, afectividad y respeto</dc:title>
  <dc:creator>Convivencia Escolar</dc:creator>
  <cp:lastModifiedBy>Beatriz Verónica Beltrán Avendaño</cp:lastModifiedBy>
  <cp:revision>2</cp:revision>
  <dcterms:created xsi:type="dcterms:W3CDTF">2006-08-16T00:00:00Z</dcterms:created>
  <dcterms:modified xsi:type="dcterms:W3CDTF">2023-08-01T14:24:28Z</dcterms:modified>
  <dc:identifier>DAFpkmkYfeE</dc:identifier>
</cp:coreProperties>
</file>