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5" r:id="rId6"/>
    <p:sldId id="261" r:id="rId7"/>
    <p:sldId id="263" r:id="rId8"/>
    <p:sldId id="264"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12/1/2023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4212" y="2514600"/>
            <a:ext cx="7375571" cy="1143000"/>
          </a:xfrm>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a:lstStyle/>
          <a:p>
            <a:r>
              <a:rPr lang="es-ES" b="1" dirty="0" smtClean="0">
                <a:latin typeface="Bradley Hand ITC" panose="03070402050302030203" pitchFamily="66" charset="0"/>
              </a:rPr>
              <a:t>Respeto-integración</a:t>
            </a:r>
            <a:endParaRPr lang="es-CL" b="1" dirty="0">
              <a:latin typeface="Bradley Hand ITC" panose="03070402050302030203" pitchFamily="66" charset="0"/>
            </a:endParaRPr>
          </a:p>
        </p:txBody>
      </p:sp>
      <p:sp>
        <p:nvSpPr>
          <p:cNvPr id="3" name="Subtítulo 2"/>
          <p:cNvSpPr>
            <a:spLocks noGrp="1"/>
          </p:cNvSpPr>
          <p:nvPr>
            <p:ph type="subTitle" idx="1"/>
          </p:nvPr>
        </p:nvSpPr>
        <p:spPr>
          <a:xfrm>
            <a:off x="684212" y="3843868"/>
            <a:ext cx="6400800" cy="897950"/>
          </a:xfrm>
        </p:spPr>
        <p:txBody>
          <a:bodyPr>
            <a:normAutofit/>
          </a:bodyPr>
          <a:lstStyle/>
          <a:p>
            <a:r>
              <a:rPr lang="es-ES" sz="4000" b="1" dirty="0" smtClean="0">
                <a:latin typeface="Bradley Hand ITC" panose="03070402050302030203" pitchFamily="66" charset="0"/>
              </a:rPr>
              <a:t>Convivencia no sexista</a:t>
            </a:r>
            <a:endParaRPr lang="es-CL" sz="4000" b="1" dirty="0">
              <a:latin typeface="Bradley Hand ITC" panose="03070402050302030203" pitchFamily="66" charset="0"/>
            </a:endParaRPr>
          </a:p>
        </p:txBody>
      </p:sp>
      <p:pic>
        <p:nvPicPr>
          <p:cNvPr id="4" name="Imagen 3"/>
          <p:cNvPicPr>
            <a:picLocks noChangeAspect="1"/>
          </p:cNvPicPr>
          <p:nvPr/>
        </p:nvPicPr>
        <p:blipFill>
          <a:blip r:embed="rId2"/>
          <a:stretch>
            <a:fillRect/>
          </a:stretch>
        </p:blipFill>
        <p:spPr>
          <a:xfrm>
            <a:off x="684212" y="499531"/>
            <a:ext cx="1758542" cy="908383"/>
          </a:xfrm>
          <a:prstGeom prst="rect">
            <a:avLst/>
          </a:prstGeom>
        </p:spPr>
      </p:pic>
      <p:sp>
        <p:nvSpPr>
          <p:cNvPr id="7" name="CuadroTexto 6"/>
          <p:cNvSpPr txBox="1"/>
          <p:nvPr/>
        </p:nvSpPr>
        <p:spPr>
          <a:xfrm>
            <a:off x="8059783" y="5016137"/>
            <a:ext cx="3526971"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b="1" dirty="0" smtClean="0">
                <a:latin typeface="Bradley Hand ITC" panose="03070402050302030203" pitchFamily="66" charset="0"/>
              </a:rPr>
              <a:t>Dpto. de Orientación</a:t>
            </a:r>
          </a:p>
          <a:p>
            <a:pPr algn="ctr"/>
            <a:r>
              <a:rPr lang="es-ES" b="1" dirty="0" smtClean="0">
                <a:latin typeface="Bradley Hand ITC" panose="03070402050302030203" pitchFamily="66" charset="0"/>
              </a:rPr>
              <a:t>Diciembre 2023</a:t>
            </a:r>
            <a:endParaRPr lang="es-CL" b="1" dirty="0">
              <a:latin typeface="Bradley Hand ITC" panose="03070402050302030203" pitchFamily="66" charset="0"/>
            </a:endParaRPr>
          </a:p>
        </p:txBody>
      </p:sp>
    </p:spTree>
    <p:extLst>
      <p:ext uri="{BB962C8B-B14F-4D97-AF65-F5344CB8AC3E}">
        <p14:creationId xmlns:p14="http://schemas.microsoft.com/office/powerpoint/2010/main" val="847544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22812" y="1447800"/>
            <a:ext cx="6019800" cy="2758440"/>
          </a:xfrm>
        </p:spPr>
        <p:txBody>
          <a:bodyPr>
            <a:normAutofit fontScale="90000"/>
          </a:bodyPr>
          <a:lstStyle/>
          <a:p>
            <a:pPr algn="just"/>
            <a:r>
              <a:rPr lang="es-ES" sz="2400" cap="none" dirty="0" smtClean="0"/>
              <a:t>El</a:t>
            </a:r>
            <a:r>
              <a:rPr lang="es-ES" sz="2400" b="1" cap="none" dirty="0" smtClean="0"/>
              <a:t> respeto </a:t>
            </a:r>
            <a:r>
              <a:rPr lang="es-ES" sz="2400" cap="none" dirty="0" smtClean="0"/>
              <a:t>es un valor  que permite  al ser humano reconocer, aceptar, apreciar y valorar las cualidades y derechos del otro. </a:t>
            </a:r>
            <a:br>
              <a:rPr lang="es-ES" sz="2400" cap="none" dirty="0" smtClean="0"/>
            </a:br>
            <a:r>
              <a:rPr lang="es-ES" sz="2400" cap="none" dirty="0" smtClean="0"/>
              <a:t>Es un componente importante de la comunicación afectiva, las relaciones sanas y los logros.</a:t>
            </a:r>
            <a:br>
              <a:rPr lang="es-ES" sz="2400" cap="none" dirty="0" smtClean="0"/>
            </a:br>
            <a:r>
              <a:rPr lang="es-ES" sz="2400" cap="none" dirty="0" smtClean="0"/>
              <a:t>Las personas respetuosas ayudan a que la convivencia en sociedad sea idónea.</a:t>
            </a:r>
            <a:endParaRPr lang="es-CL" sz="2400" cap="none" dirty="0"/>
          </a:p>
        </p:txBody>
      </p:sp>
      <p:pic>
        <p:nvPicPr>
          <p:cNvPr id="11" name="Marcador de posición de imagen 10"/>
          <p:cNvPicPr>
            <a:picLocks noGrp="1" noChangeAspect="1"/>
          </p:cNvPicPr>
          <p:nvPr>
            <p:ph type="pic" idx="1"/>
          </p:nvPr>
        </p:nvPicPr>
        <p:blipFill>
          <a:blip r:embed="rId2"/>
          <a:srcRect l="29807" r="29807"/>
          <a:stretch>
            <a:fillRect/>
          </a:stretch>
        </p:blipFill>
        <p:spPr>
          <a:xfrm>
            <a:off x="989013" y="1008063"/>
            <a:ext cx="3281362" cy="4572000"/>
          </a:xfrm>
          <a:prstGeom prst="rect">
            <a:avLst/>
          </a:prstGeom>
          <a:effectLst>
            <a:glow rad="139700">
              <a:schemeClr val="accent6">
                <a:satMod val="175000"/>
                <a:alpha val="40000"/>
              </a:schemeClr>
            </a:glow>
            <a:innerShdw blurRad="57150" dist="38100" dir="14460000">
              <a:srgbClr val="000000">
                <a:alpha val="70000"/>
              </a:srgbClr>
            </a:innerShdw>
          </a:effectLst>
        </p:spPr>
      </p:pic>
      <p:sp>
        <p:nvSpPr>
          <p:cNvPr id="9" name="CuadroTexto 8"/>
          <p:cNvSpPr txBox="1"/>
          <p:nvPr/>
        </p:nvSpPr>
        <p:spPr>
          <a:xfrm>
            <a:off x="1164771" y="4421061"/>
            <a:ext cx="2929845"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b="1" dirty="0" smtClean="0"/>
              <a:t>“El cuidado de no herir es la forma más hermosa de respetar”</a:t>
            </a:r>
            <a:endParaRPr lang="es-CL" b="1" dirty="0"/>
          </a:p>
        </p:txBody>
      </p:sp>
    </p:spTree>
    <p:extLst>
      <p:ext uri="{BB962C8B-B14F-4D97-AF65-F5344CB8AC3E}">
        <p14:creationId xmlns:p14="http://schemas.microsoft.com/office/powerpoint/2010/main" val="261045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ceso alternativo 4"/>
          <p:cNvSpPr/>
          <p:nvPr/>
        </p:nvSpPr>
        <p:spPr>
          <a:xfrm>
            <a:off x="1671341" y="1087508"/>
            <a:ext cx="9144703" cy="402006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671342" y="1261218"/>
            <a:ext cx="9144703" cy="3570208"/>
          </a:xfrm>
          <a:prstGeom prst="rect">
            <a:avLst/>
          </a:prstGeom>
        </p:spPr>
        <p:txBody>
          <a:bodyPr wrap="square">
            <a:spAutoFit/>
          </a:bodyPr>
          <a:lstStyle/>
          <a:p>
            <a:pPr algn="just"/>
            <a:r>
              <a:rPr lang="es-ES" sz="1400" dirty="0" smtClean="0"/>
              <a:t>T</a:t>
            </a:r>
          </a:p>
          <a:p>
            <a:pPr algn="just"/>
            <a:endParaRPr lang="es-ES" sz="1400" dirty="0"/>
          </a:p>
          <a:p>
            <a:pPr algn="just"/>
            <a:r>
              <a:rPr lang="es-ES" sz="1400" dirty="0"/>
              <a:t>T</a:t>
            </a:r>
            <a:r>
              <a:rPr lang="es-ES" sz="1400" dirty="0" smtClean="0"/>
              <a:t>odos </a:t>
            </a:r>
            <a:r>
              <a:rPr lang="es-ES" sz="1400" dirty="0"/>
              <a:t>debemos considerar nuestro punto de vista o enfoque personal como uno de tantos otros  enfoques posibles. Es bueno hablar en primera persona, expresando nuestro punto de vista individual en vez de hablar como si poseyéramos la verdad absoluta.</a:t>
            </a:r>
          </a:p>
          <a:p>
            <a:endParaRPr lang="es-ES" sz="1400" dirty="0"/>
          </a:p>
          <a:p>
            <a:pPr algn="just"/>
            <a:r>
              <a:rPr lang="es-ES" sz="1400" dirty="0"/>
              <a:t>Necesitamos aceptar que, a pesar de que nos cueste entenderlo, nuestras percepciones personales, aunque parezcan objetivas y razonables, son todo lo contrario: nuestras percepciones personales son completamente subjetivas (es decir, es nuestra propia interpretación de las cosas), y se basan en nuestras propias experiencias previas, estado de ánimo actual y creencias predeterminadas</a:t>
            </a:r>
            <a:r>
              <a:rPr lang="es-ES" sz="1400" dirty="0" smtClean="0"/>
              <a:t>.</a:t>
            </a:r>
          </a:p>
          <a:p>
            <a:pPr algn="just"/>
            <a:endParaRPr lang="es-ES" sz="1400" dirty="0"/>
          </a:p>
          <a:p>
            <a:endParaRPr lang="es-ES" sz="1400" dirty="0"/>
          </a:p>
          <a:p>
            <a:pPr algn="just"/>
            <a:r>
              <a:rPr lang="es-ES" sz="1400" dirty="0"/>
              <a:t>Siempre que nos dirigimos a los demás, debemos hacerlo desde un lugar de empatía, que implica saber escuchar y observar el punto de vista personal de la otra persona. Así mostramos respeto, y estaremos mostrando una completa aceptación de su derecho a ser como ellos quieran ser.</a:t>
            </a:r>
          </a:p>
          <a:p>
            <a:pPr algn="just"/>
            <a:endParaRPr lang="es-ES" sz="1600" dirty="0"/>
          </a:p>
        </p:txBody>
      </p:sp>
      <p:pic>
        <p:nvPicPr>
          <p:cNvPr id="3" name="Imagen 2"/>
          <p:cNvPicPr>
            <a:picLocks noChangeAspect="1"/>
          </p:cNvPicPr>
          <p:nvPr/>
        </p:nvPicPr>
        <p:blipFill>
          <a:blip r:embed="rId2"/>
          <a:stretch>
            <a:fillRect/>
          </a:stretch>
        </p:blipFill>
        <p:spPr>
          <a:xfrm>
            <a:off x="4353581" y="5440501"/>
            <a:ext cx="6175783" cy="768163"/>
          </a:xfrm>
          <a:prstGeom prst="rect">
            <a:avLst/>
          </a:prstGeom>
        </p:spPr>
      </p:pic>
      <p:sp>
        <p:nvSpPr>
          <p:cNvPr id="4" name="Rectángulo 3"/>
          <p:cNvSpPr/>
          <p:nvPr/>
        </p:nvSpPr>
        <p:spPr>
          <a:xfrm>
            <a:off x="627016" y="292919"/>
            <a:ext cx="6505303"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2400" b="1" dirty="0"/>
              <a:t>Aprendiendo a respetar a </a:t>
            </a:r>
            <a:r>
              <a:rPr lang="es-ES" sz="2400" b="1" dirty="0" smtClean="0"/>
              <a:t>los  </a:t>
            </a:r>
            <a:r>
              <a:rPr lang="es-ES" sz="2400" b="1" dirty="0"/>
              <a:t>demás</a:t>
            </a:r>
          </a:p>
        </p:txBody>
      </p:sp>
    </p:spTree>
    <p:extLst>
      <p:ext uri="{BB962C8B-B14F-4D97-AF65-F5344CB8AC3E}">
        <p14:creationId xmlns:p14="http://schemas.microsoft.com/office/powerpoint/2010/main" val="387037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ceso alternativo 3"/>
          <p:cNvSpPr/>
          <p:nvPr/>
        </p:nvSpPr>
        <p:spPr>
          <a:xfrm>
            <a:off x="679267" y="1114260"/>
            <a:ext cx="10358846" cy="540802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123404" y="1636774"/>
            <a:ext cx="9470571" cy="4154984"/>
          </a:xfrm>
          <a:prstGeom prst="rect">
            <a:avLst/>
          </a:prstGeom>
        </p:spPr>
        <p:txBody>
          <a:bodyPr wrap="square">
            <a:spAutoFit/>
          </a:bodyPr>
          <a:lstStyle/>
          <a:p>
            <a:pPr algn="just"/>
            <a:r>
              <a:rPr lang="es-ES" sz="1600" dirty="0" smtClean="0"/>
              <a:t>El </a:t>
            </a:r>
            <a:r>
              <a:rPr lang="es-ES" sz="1600" dirty="0"/>
              <a:t>respeto se comunica a través de la empatía. Es decir, a través de una actitud que les demuestre que los conocemos, aceptamos y respetamos como son, aunque no necesariamente estemos de acuerdo con sus opiniones, comportamientos o decisiones. Es decir, el respeto está implícito cuando sabemos ponernos en el lugar de la otra persona y aceptamos su punto de vista.</a:t>
            </a:r>
          </a:p>
          <a:p>
            <a:pPr algn="just"/>
            <a:endParaRPr lang="es-ES" sz="1600" dirty="0"/>
          </a:p>
          <a:p>
            <a:pPr algn="just"/>
            <a:r>
              <a:rPr lang="es-ES" sz="1600" dirty="0"/>
              <a:t>La empatía es una herramienta que utilizamos para la comunicación. Nos comportamos como personas empáticas cuando somos capaces de escuchar a los demás y sabemos comunicarles que entendemos sus sentimientos y pensamientos.</a:t>
            </a:r>
          </a:p>
          <a:p>
            <a:pPr algn="just"/>
            <a:endParaRPr lang="es-ES" sz="1600" dirty="0"/>
          </a:p>
          <a:p>
            <a:pPr algn="just"/>
            <a:r>
              <a:rPr lang="es-ES" sz="1600" dirty="0"/>
              <a:t>Así es como expresamos respeto y comprensión hacia alguien y, cuando esto ocurre, compartimos nuestras propias opiniones de una manera más respetuosa con los demás.</a:t>
            </a:r>
          </a:p>
          <a:p>
            <a:pPr algn="just"/>
            <a:endParaRPr lang="es-ES" sz="1600" dirty="0"/>
          </a:p>
          <a:p>
            <a:pPr algn="just"/>
            <a:r>
              <a:rPr lang="es-ES" sz="1600" dirty="0"/>
              <a:t>Si siempre sentimos la imperiosa necesidad de tener la razón, o no somos capaces de asumir que nuestro punto de vista no es el único válido, inevitablemente nos costará comportarnos de forma respetuosa con los demás.</a:t>
            </a:r>
            <a:endParaRPr lang="es-CL" sz="1600" dirty="0"/>
          </a:p>
        </p:txBody>
      </p:sp>
      <p:sp>
        <p:nvSpPr>
          <p:cNvPr id="3" name="Rectángulo 2"/>
          <p:cNvSpPr/>
          <p:nvPr/>
        </p:nvSpPr>
        <p:spPr>
          <a:xfrm>
            <a:off x="1123405" y="488071"/>
            <a:ext cx="6655989" cy="461665"/>
          </a:xfrm>
          <a:prstGeom prst="rect">
            <a:avLst/>
          </a:prstGeom>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none">
            <a:spAutoFit/>
          </a:bodyPr>
          <a:lstStyle/>
          <a:p>
            <a:pPr algn="ctr"/>
            <a:r>
              <a:rPr lang="es-ES" sz="2400" b="1" dirty="0"/>
              <a:t>Cómo expresar respeto hacia otra persona</a:t>
            </a:r>
          </a:p>
        </p:txBody>
      </p:sp>
    </p:spTree>
    <p:extLst>
      <p:ext uri="{BB962C8B-B14F-4D97-AF65-F5344CB8AC3E}">
        <p14:creationId xmlns:p14="http://schemas.microsoft.com/office/powerpoint/2010/main" val="403616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68548" y="1088963"/>
            <a:ext cx="2603598" cy="461665"/>
          </a:xfrm>
          <a:prstGeom prst="rect">
            <a:avLst/>
          </a:prstGeom>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none">
            <a:spAutoFit/>
          </a:bodyPr>
          <a:lstStyle/>
          <a:p>
            <a:pPr algn="ctr"/>
            <a:r>
              <a:rPr lang="es-ES" sz="2400" b="1" dirty="0" smtClean="0"/>
              <a:t>A CONSIDERAR: </a:t>
            </a:r>
            <a:endParaRPr lang="es-ES" sz="2400" b="1" dirty="0"/>
          </a:p>
        </p:txBody>
      </p:sp>
      <p:sp>
        <p:nvSpPr>
          <p:cNvPr id="3" name="Rectángulo 2"/>
          <p:cNvSpPr/>
          <p:nvPr/>
        </p:nvSpPr>
        <p:spPr>
          <a:xfrm>
            <a:off x="339634" y="1982450"/>
            <a:ext cx="11207931" cy="2339102"/>
          </a:xfrm>
          <a:prstGeom prst="rect">
            <a:avLst/>
          </a:prstGeom>
        </p:spPr>
        <p:txBody>
          <a:bodyPr wrap="square">
            <a:spAutoFit/>
          </a:bodyPr>
          <a:lstStyle/>
          <a:p>
            <a:pPr marL="285750" indent="-285750" algn="just">
              <a:buFont typeface="Wingdings" panose="05000000000000000000" pitchFamily="2" charset="2"/>
              <a:buChar char="v"/>
            </a:pPr>
            <a:r>
              <a:rPr lang="es-ES" dirty="0" smtClean="0"/>
              <a:t>Que el diálogo </a:t>
            </a:r>
            <a:r>
              <a:rPr lang="es-ES" dirty="0"/>
              <a:t>sea primordial </a:t>
            </a:r>
            <a:r>
              <a:rPr lang="es-ES" dirty="0" smtClean="0"/>
              <a:t>. </a:t>
            </a:r>
          </a:p>
          <a:p>
            <a:pPr marL="285750" indent="-285750" algn="just">
              <a:buFont typeface="Wingdings" panose="05000000000000000000" pitchFamily="2" charset="2"/>
              <a:buChar char="v"/>
            </a:pPr>
            <a:r>
              <a:rPr lang="es-ES" dirty="0" smtClean="0"/>
              <a:t>No </a:t>
            </a:r>
            <a:r>
              <a:rPr lang="es-ES" dirty="0"/>
              <a:t>interrumpas a tus hijos mientras ellos hablan</a:t>
            </a:r>
            <a:r>
              <a:rPr lang="es-ES" dirty="0" smtClean="0"/>
              <a:t>.</a:t>
            </a:r>
          </a:p>
          <a:p>
            <a:pPr marL="285750" indent="-285750" algn="just">
              <a:buFont typeface="Wingdings" panose="05000000000000000000" pitchFamily="2" charset="2"/>
              <a:buChar char="v"/>
            </a:pPr>
            <a:r>
              <a:rPr lang="es-ES" dirty="0" smtClean="0"/>
              <a:t>Escucha </a:t>
            </a:r>
            <a:r>
              <a:rPr lang="es-ES" dirty="0"/>
              <a:t>atentamente lo que tus </a:t>
            </a:r>
            <a:r>
              <a:rPr lang="es-ES" dirty="0" smtClean="0"/>
              <a:t>hijos (as) </a:t>
            </a:r>
            <a:r>
              <a:rPr lang="es-ES" dirty="0"/>
              <a:t>te cuentan, déjalos que se expresen libremente, míralos a los ojos, concéntrate en lo que están diciendo</a:t>
            </a:r>
            <a:r>
              <a:rPr lang="es-ES" dirty="0" smtClean="0"/>
              <a:t>.</a:t>
            </a:r>
          </a:p>
          <a:p>
            <a:pPr marL="285750" indent="-285750" algn="just">
              <a:buFont typeface="Wingdings" panose="05000000000000000000" pitchFamily="2" charset="2"/>
              <a:buChar char="v"/>
            </a:pPr>
            <a:r>
              <a:rPr lang="es-ES" dirty="0" smtClean="0"/>
              <a:t>Trata </a:t>
            </a:r>
            <a:r>
              <a:rPr lang="es-ES" dirty="0"/>
              <a:t>de ponerte en los zapatos del otro, así lograrás sentir un poco lo que los demás sienten y te ayudarán a no juzgar</a:t>
            </a:r>
            <a:r>
              <a:rPr lang="es-ES" dirty="0" smtClean="0"/>
              <a:t>.</a:t>
            </a:r>
          </a:p>
          <a:p>
            <a:pPr marL="285750" indent="-285750">
              <a:buFont typeface="Wingdings" panose="05000000000000000000" pitchFamily="2" charset="2"/>
              <a:buChar char="v"/>
            </a:pPr>
            <a:r>
              <a:rPr lang="es-ES" dirty="0" smtClean="0"/>
              <a:t> Trátalos </a:t>
            </a:r>
            <a:r>
              <a:rPr lang="es-ES" dirty="0"/>
              <a:t>bien, no uses la violencia física ni verbal, cuando lo haces, eso contribuye a que no exista respeto en la relación familiar</a:t>
            </a:r>
            <a:r>
              <a:rPr lang="es-ES" sz="2000" dirty="0"/>
              <a:t>.</a:t>
            </a:r>
            <a:endParaRPr lang="es-CL" dirty="0"/>
          </a:p>
        </p:txBody>
      </p:sp>
    </p:spTree>
    <p:extLst>
      <p:ext uri="{BB962C8B-B14F-4D97-AF65-F5344CB8AC3E}">
        <p14:creationId xmlns:p14="http://schemas.microsoft.com/office/powerpoint/2010/main" val="387773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7293429" y="663081"/>
            <a:ext cx="4781006" cy="4781006"/>
          </a:xfrm>
          <a:prstGeom prst="rect">
            <a:avLst/>
          </a:prstGeom>
        </p:spPr>
      </p:pic>
      <p:sp>
        <p:nvSpPr>
          <p:cNvPr id="4" name="Onda 3"/>
          <p:cNvSpPr/>
          <p:nvPr/>
        </p:nvSpPr>
        <p:spPr>
          <a:xfrm>
            <a:off x="326571" y="522514"/>
            <a:ext cx="6605452" cy="4921573"/>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836023" y="5526431"/>
            <a:ext cx="6096000"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a:spAutoFit/>
          </a:bodyPr>
          <a:lstStyle/>
          <a:p>
            <a:pPr algn="ctr"/>
            <a:r>
              <a:rPr lang="es-ES" b="1" dirty="0" smtClean="0"/>
              <a:t>Fomentemos</a:t>
            </a:r>
            <a:r>
              <a:rPr lang="es-ES" dirty="0" smtClean="0"/>
              <a:t> </a:t>
            </a:r>
            <a:r>
              <a:rPr lang="es-ES" b="1" dirty="0"/>
              <a:t>una buena convivencia en espacios educativos</a:t>
            </a:r>
            <a:endParaRPr lang="es-CL" b="1" dirty="0"/>
          </a:p>
        </p:txBody>
      </p:sp>
      <p:sp>
        <p:nvSpPr>
          <p:cNvPr id="3" name="Rectángulo 2"/>
          <p:cNvSpPr/>
          <p:nvPr/>
        </p:nvSpPr>
        <p:spPr>
          <a:xfrm>
            <a:off x="687977" y="1398250"/>
            <a:ext cx="6244046" cy="3170099"/>
          </a:xfrm>
          <a:prstGeom prst="rect">
            <a:avLst/>
          </a:prstGeom>
        </p:spPr>
        <p:txBody>
          <a:bodyPr wrap="square">
            <a:spAutoFit/>
          </a:bodyPr>
          <a:lstStyle/>
          <a:p>
            <a:endParaRPr lang="es-ES" dirty="0"/>
          </a:p>
          <a:p>
            <a:pPr algn="just"/>
            <a:r>
              <a:rPr lang="es-ES" sz="1400" dirty="0"/>
              <a:t>Desde la normativa </a:t>
            </a:r>
            <a:r>
              <a:rPr lang="es-ES" sz="1400" dirty="0" smtClean="0"/>
              <a:t>educacional, </a:t>
            </a:r>
            <a:r>
              <a:rPr lang="es-ES" sz="1400" dirty="0"/>
              <a:t>se define como </a:t>
            </a:r>
            <a:r>
              <a:rPr lang="es-ES" sz="1400" dirty="0" smtClean="0"/>
              <a:t>la: </a:t>
            </a:r>
            <a:r>
              <a:rPr lang="es-ES" sz="1400" dirty="0"/>
              <a:t>inserción, integración e interacción en igualdad de condiciones entre distintos miembros de la comunidad educativa, sin importar la etnia, género, nacionalidad, idioma, salud, religión u origen social. De esta manera, todos quienes intervienen en el proceso de enseñanza-aprendizaje, deben propender a eliminar todas las prácticas de discriminación arbitraria que impidan la formación </a:t>
            </a:r>
            <a:r>
              <a:rPr lang="es-ES" sz="1400" dirty="0" smtClean="0"/>
              <a:t>integral.</a:t>
            </a:r>
            <a:endParaRPr lang="es-ES" sz="1400" dirty="0"/>
          </a:p>
          <a:p>
            <a:endParaRPr lang="es-ES" sz="1400" dirty="0"/>
          </a:p>
          <a:p>
            <a:pPr algn="just"/>
            <a:r>
              <a:rPr lang="es-ES" sz="1400" dirty="0"/>
              <a:t>Un aspecto importante de la inclusión es que considera ámbitos relativos a necesidades educativas especiales, etnias, creencias religiosas, niveles socioeconómicos, aspectos estéticos, rol de género, diversidad sexual, identidad de género, condiciones de salud, entre otros.</a:t>
            </a:r>
            <a:endParaRPr lang="es-CL" sz="1400" dirty="0"/>
          </a:p>
        </p:txBody>
      </p:sp>
      <p:sp>
        <p:nvSpPr>
          <p:cNvPr id="5" name="Rectángulo 4"/>
          <p:cNvSpPr/>
          <p:nvPr/>
        </p:nvSpPr>
        <p:spPr>
          <a:xfrm>
            <a:off x="3531733" y="251347"/>
            <a:ext cx="3400290" cy="461665"/>
          </a:xfrm>
          <a:prstGeom prst="rect">
            <a:avLst/>
          </a:prstGeom>
          <a:effectLst>
            <a:outerShdw blurRad="152400" dist="317500" dir="5400000" sx="90000" sy="-19000" rotWithShape="0">
              <a:prstClr val="black">
                <a:alpha val="15000"/>
              </a:prstClr>
            </a:outerShdw>
          </a:effectLst>
        </p:spPr>
        <p:style>
          <a:lnRef idx="1">
            <a:schemeClr val="accent1"/>
          </a:lnRef>
          <a:fillRef idx="2">
            <a:schemeClr val="accent1"/>
          </a:fillRef>
          <a:effectRef idx="1">
            <a:schemeClr val="accent1"/>
          </a:effectRef>
          <a:fontRef idx="minor">
            <a:schemeClr val="dk1"/>
          </a:fontRef>
        </p:style>
        <p:txBody>
          <a:bodyPr wrap="none">
            <a:spAutoFit/>
          </a:bodyPr>
          <a:lstStyle/>
          <a:p>
            <a:r>
              <a:rPr lang="es-CL" sz="2400" b="1" dirty="0"/>
              <a:t>¿Qué  es la inclusión?</a:t>
            </a:r>
          </a:p>
        </p:txBody>
      </p:sp>
      <p:sp>
        <p:nvSpPr>
          <p:cNvPr id="8" name="Proceso predefinido 7"/>
          <p:cNvSpPr/>
          <p:nvPr/>
        </p:nvSpPr>
        <p:spPr>
          <a:xfrm>
            <a:off x="-461351" y="6505303"/>
            <a:ext cx="914400" cy="612648"/>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94110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lamada ovalada 6"/>
          <p:cNvSpPr/>
          <p:nvPr/>
        </p:nvSpPr>
        <p:spPr>
          <a:xfrm rot="4590022">
            <a:off x="7278030" y="1862917"/>
            <a:ext cx="4457441" cy="414518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Llamada ovalada 4"/>
          <p:cNvSpPr/>
          <p:nvPr/>
        </p:nvSpPr>
        <p:spPr>
          <a:xfrm>
            <a:off x="988422" y="339429"/>
            <a:ext cx="6792685" cy="213968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336764" y="656869"/>
            <a:ext cx="6096000" cy="1569660"/>
          </a:xfrm>
          <a:prstGeom prst="rect">
            <a:avLst/>
          </a:prstGeom>
        </p:spPr>
        <p:txBody>
          <a:bodyPr>
            <a:spAutoFit/>
          </a:bodyPr>
          <a:lstStyle/>
          <a:p>
            <a:pPr algn="ctr"/>
            <a:r>
              <a:rPr lang="es-ES" sz="1600" dirty="0" smtClean="0"/>
              <a:t> Inclusión </a:t>
            </a:r>
            <a:r>
              <a:rPr lang="es-ES" sz="1600" dirty="0"/>
              <a:t>significa que todos reciben un trato justo y equitativo, independientemente de sus diferencias. Cuando todos están incluidos, se vuelve mucho más difícil para alguien discriminar a otra persona. Por esta razón, necesitamos combatir la discriminación en todas sus formas.</a:t>
            </a:r>
            <a:endParaRPr lang="es-CL" sz="1600" dirty="0"/>
          </a:p>
        </p:txBody>
      </p:sp>
      <p:pic>
        <p:nvPicPr>
          <p:cNvPr id="4" name="Imagen 3"/>
          <p:cNvPicPr>
            <a:picLocks noChangeAspect="1"/>
          </p:cNvPicPr>
          <p:nvPr/>
        </p:nvPicPr>
        <p:blipFill>
          <a:blip r:embed="rId2"/>
          <a:stretch>
            <a:fillRect/>
          </a:stretch>
        </p:blipFill>
        <p:spPr>
          <a:xfrm>
            <a:off x="1808253" y="3503431"/>
            <a:ext cx="3965531" cy="2231164"/>
          </a:xfrm>
          <a:prstGeom prst="rect">
            <a:avLst/>
          </a:prstGeom>
        </p:spPr>
        <p:style>
          <a:lnRef idx="2">
            <a:schemeClr val="dk1"/>
          </a:lnRef>
          <a:fillRef idx="1">
            <a:schemeClr val="lt1"/>
          </a:fillRef>
          <a:effectRef idx="0">
            <a:schemeClr val="dk1"/>
          </a:effectRef>
          <a:fontRef idx="minor">
            <a:schemeClr val="dk1"/>
          </a:fontRef>
        </p:style>
      </p:pic>
      <p:sp>
        <p:nvSpPr>
          <p:cNvPr id="6" name="Rectángulo 5"/>
          <p:cNvSpPr/>
          <p:nvPr/>
        </p:nvSpPr>
        <p:spPr>
          <a:xfrm>
            <a:off x="7804224" y="2528531"/>
            <a:ext cx="3405051" cy="2831544"/>
          </a:xfrm>
          <a:prstGeom prst="rect">
            <a:avLst/>
          </a:prstGeom>
        </p:spPr>
        <p:txBody>
          <a:bodyPr wrap="square">
            <a:spAutoFit/>
          </a:bodyPr>
          <a:lstStyle/>
          <a:p>
            <a:pPr algn="ctr"/>
            <a:r>
              <a:rPr lang="es-ES" sz="1600" dirty="0"/>
              <a:t>La educación inclusiva busca enseñar sobre el respeto y la aceptación de personas de todo tipo, ya sea diferentes etnias, género, orientación sexual, fe, </a:t>
            </a:r>
            <a:r>
              <a:rPr lang="es-ES" sz="1600" dirty="0" smtClean="0"/>
              <a:t>discapacidades</a:t>
            </a:r>
            <a:r>
              <a:rPr lang="es-ES" sz="1600" dirty="0"/>
              <a:t>, etcétera. Se trata de asegurar que todas las personas tengan acceso a un ambiente escolar seguro y donde puedan ser felices</a:t>
            </a:r>
            <a:r>
              <a:rPr lang="es-ES" dirty="0"/>
              <a:t>.</a:t>
            </a:r>
            <a:endParaRPr lang="es-CL" dirty="0"/>
          </a:p>
        </p:txBody>
      </p:sp>
    </p:spTree>
    <p:extLst>
      <p:ext uri="{BB962C8B-B14F-4D97-AF65-F5344CB8AC3E}">
        <p14:creationId xmlns:p14="http://schemas.microsoft.com/office/powerpoint/2010/main" val="204234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46617" y="834747"/>
            <a:ext cx="6762206" cy="4401205"/>
          </a:xfrm>
          <a:prstGeom prst="rect">
            <a:avLst/>
          </a:prstGeom>
        </p:spPr>
        <p:txBody>
          <a:bodyPr wrap="square" numCol="2">
            <a:spAutoFit/>
          </a:bodyPr>
          <a:lstStyle/>
          <a:p>
            <a:pPr marL="285750" indent="-285750" algn="just">
              <a:buFont typeface="Wingdings" panose="05000000000000000000" pitchFamily="2" charset="2"/>
              <a:buChar char="Ø"/>
            </a:pPr>
            <a:r>
              <a:rPr lang="es-ES" sz="1400" dirty="0" smtClean="0">
                <a:solidFill>
                  <a:schemeClr val="bg2">
                    <a:lumMod val="50000"/>
                  </a:schemeClr>
                </a:solidFill>
              </a:rPr>
              <a:t>Cuando </a:t>
            </a:r>
            <a:r>
              <a:rPr lang="es-ES" sz="1400" dirty="0">
                <a:solidFill>
                  <a:schemeClr val="bg2">
                    <a:lumMod val="50000"/>
                  </a:schemeClr>
                </a:solidFill>
              </a:rPr>
              <a:t>hablamos de Educación No Sexista nos referimos a la consciencia profunda en la práctica educativa de una formación en igualdad de género y de derechos para todas las personas, con independencia de su credo, edad, clase social, cultura, identidad de género </a:t>
            </a:r>
            <a:r>
              <a:rPr lang="es-ES" sz="1400" dirty="0" smtClean="0">
                <a:solidFill>
                  <a:schemeClr val="bg2">
                    <a:lumMod val="50000"/>
                  </a:schemeClr>
                </a:solidFill>
              </a:rPr>
              <a:t>u  </a:t>
            </a:r>
            <a:r>
              <a:rPr lang="es-ES" sz="1400" dirty="0">
                <a:solidFill>
                  <a:schemeClr val="bg2">
                    <a:lumMod val="50000"/>
                  </a:schemeClr>
                </a:solidFill>
              </a:rPr>
              <a:t>orientación sexual, lengua y condición. Esto con el propósito de eliminar las desigualdades que se producen y reproducen en la educación y después se perpetúan en la sociedad.</a:t>
            </a:r>
          </a:p>
          <a:p>
            <a:pPr algn="just"/>
            <a:endParaRPr lang="es-ES" sz="1400" dirty="0">
              <a:solidFill>
                <a:schemeClr val="bg2">
                  <a:lumMod val="50000"/>
                </a:schemeClr>
              </a:solidFill>
            </a:endParaRPr>
          </a:p>
          <a:p>
            <a:pPr marL="285750" indent="-285750" algn="just">
              <a:buFont typeface="Wingdings" panose="05000000000000000000" pitchFamily="2" charset="2"/>
              <a:buChar char="Ø"/>
            </a:pPr>
            <a:r>
              <a:rPr lang="es-ES" sz="1400" dirty="0" smtClean="0">
                <a:solidFill>
                  <a:schemeClr val="bg2">
                    <a:lumMod val="50000"/>
                  </a:schemeClr>
                </a:solidFill>
              </a:rPr>
              <a:t>Genero se refiere a los roles, comportamiento, actividades y atributos construidos social y culturalmente en torno a cada sexo </a:t>
            </a:r>
            <a:r>
              <a:rPr lang="es-ES" sz="1400" dirty="0">
                <a:solidFill>
                  <a:schemeClr val="bg2">
                    <a:lumMod val="50000"/>
                  </a:schemeClr>
                </a:solidFill>
              </a:rPr>
              <a:t>biológico; que una comunidad en particular reconoce en base a las diferencias biológicas. La UNESCO </a:t>
            </a:r>
            <a:r>
              <a:rPr lang="es-ES" sz="1400" dirty="0" smtClean="0">
                <a:solidFill>
                  <a:schemeClr val="bg2">
                    <a:lumMod val="50000"/>
                  </a:schemeClr>
                </a:solidFill>
              </a:rPr>
              <a:t>define </a:t>
            </a:r>
            <a:r>
              <a:rPr lang="es-ES" sz="1400" dirty="0">
                <a:solidFill>
                  <a:schemeClr val="bg2">
                    <a:lumMod val="50000"/>
                  </a:schemeClr>
                </a:solidFill>
              </a:rPr>
              <a:t>la igualdad de género como la situación en la que “las mujeres y los hombres gozan de la misma condición y tienen las mismas oportunidades para hacer efectivos el disfrute pleno de sus derechos humanos y su potencial a fin de contribuir al desarrollo nacional, político, económico, social y cultural y de beneficiarse de sus resultados”.</a:t>
            </a:r>
            <a:endParaRPr lang="es-CL" sz="1400" dirty="0">
              <a:solidFill>
                <a:schemeClr val="bg2">
                  <a:lumMod val="50000"/>
                </a:schemeClr>
              </a:solidFill>
            </a:endParaRPr>
          </a:p>
        </p:txBody>
      </p:sp>
      <p:pic>
        <p:nvPicPr>
          <p:cNvPr id="4" name="Imagen 3"/>
          <p:cNvPicPr>
            <a:picLocks noChangeAspect="1"/>
          </p:cNvPicPr>
          <p:nvPr/>
        </p:nvPicPr>
        <p:blipFill>
          <a:blip r:embed="rId2"/>
          <a:stretch>
            <a:fillRect/>
          </a:stretch>
        </p:blipFill>
        <p:spPr>
          <a:xfrm>
            <a:off x="263650" y="1159873"/>
            <a:ext cx="4443334" cy="34671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pic>
      <p:sp>
        <p:nvSpPr>
          <p:cNvPr id="5" name="Rectángulo 4"/>
          <p:cNvSpPr/>
          <p:nvPr/>
        </p:nvSpPr>
        <p:spPr>
          <a:xfrm>
            <a:off x="1304365" y="5347464"/>
            <a:ext cx="9789459" cy="70788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91440" tIns="45720" rIns="91440" bIns="45720">
            <a:spAutoFit/>
          </a:bodyPr>
          <a:lstStyle/>
          <a:p>
            <a:pPr algn="ctr"/>
            <a:r>
              <a:rPr lang="es-ES" sz="4000" b="1" dirty="0" smtClean="0">
                <a:ln w="9525">
                  <a:solidFill>
                    <a:schemeClr val="bg1"/>
                  </a:solidFill>
                  <a:prstDash val="solid"/>
                </a:ln>
                <a:effectLst>
                  <a:outerShdw blurRad="12700" dist="38100" dir="2700000" algn="tl" rotWithShape="0">
                    <a:schemeClr val="bg1">
                      <a:lumMod val="50000"/>
                    </a:schemeClr>
                  </a:outerShdw>
                </a:effectLst>
              </a:rPr>
              <a:t>¿Qué es una educación no sexista?</a:t>
            </a:r>
            <a:endParaRPr lang="es-ES" sz="4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3704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12192000" cy="7239000"/>
          </a:xfrm>
          <a:prstGeom prst="rect">
            <a:avLst/>
          </a:prstGeom>
        </p:spPr>
      </p:pic>
    </p:spTree>
    <p:extLst>
      <p:ext uri="{BB962C8B-B14F-4D97-AF65-F5344CB8AC3E}">
        <p14:creationId xmlns:p14="http://schemas.microsoft.com/office/powerpoint/2010/main" val="3841747130"/>
      </p:ext>
    </p:extLst>
  </p:cSld>
  <p:clrMapOvr>
    <a:masterClrMapping/>
  </p:clrMapOvr>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16062</TotalTime>
  <Words>909</Words>
  <Application>Microsoft Office PowerPoint</Application>
  <PresentationFormat>Panorámica</PresentationFormat>
  <Paragraphs>41</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Bradley Hand ITC</vt:lpstr>
      <vt:lpstr>Century Gothic</vt:lpstr>
      <vt:lpstr>Wingdings</vt:lpstr>
      <vt:lpstr>Wingdings 3</vt:lpstr>
      <vt:lpstr>Sector</vt:lpstr>
      <vt:lpstr>Respeto-integración</vt:lpstr>
      <vt:lpstr>El respeto es un valor  que permite  al ser humano reconocer, aceptar, apreciar y valorar las cualidades y derechos del otro.  Es un componente importante de la comunicación afectiva, las relaciones sanas y los logros. Las personas respetuosas ayudan a que la convivencia en sociedad sea idónea.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Respeto-integración</dc:title>
  <dc:creator>marcela</dc:creator>
  <cp:lastModifiedBy>marcela</cp:lastModifiedBy>
  <cp:revision>29</cp:revision>
  <dcterms:created xsi:type="dcterms:W3CDTF">2023-12-01T13:15:08Z</dcterms:created>
  <dcterms:modified xsi:type="dcterms:W3CDTF">2023-12-12T16:57:26Z</dcterms:modified>
</cp:coreProperties>
</file>